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5" r:id="rId3"/>
    <p:sldId id="257" r:id="rId4"/>
    <p:sldId id="259" r:id="rId5"/>
    <p:sldId id="258" r:id="rId6"/>
    <p:sldId id="260" r:id="rId7"/>
    <p:sldId id="261" r:id="rId8"/>
    <p:sldId id="263" r:id="rId9"/>
    <p:sldId id="264" r:id="rId10"/>
    <p:sldId id="266"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4" d="100"/>
          <a:sy n="74" d="100"/>
        </p:scale>
        <p:origin x="1042"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explosion val="1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794-4D5D-86A1-117E8A422C4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794-4D5D-86A1-117E8A422C4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794-4D5D-86A1-117E8A422C42}"/>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D794-4D5D-86A1-117E8A422C42}"/>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D794-4D5D-86A1-117E8A422C42}"/>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RESIDENTIAL ZONE</c:v>
                </c:pt>
                <c:pt idx="1">
                  <c:v>COMMERCIAL ZONE</c:v>
                </c:pt>
                <c:pt idx="2">
                  <c:v>INDUSTRIAL ZONE</c:v>
                </c:pt>
                <c:pt idx="3">
                  <c:v>PUBLIC SPACES</c:v>
                </c:pt>
                <c:pt idx="4">
                  <c:v>AGRICULTURAL ZONE</c:v>
                </c:pt>
              </c:strCache>
            </c:strRef>
          </c:cat>
          <c:val>
            <c:numRef>
              <c:f>Sheet1!$B$2:$B$6</c:f>
              <c:numCache>
                <c:formatCode>General</c:formatCode>
                <c:ptCount val="5"/>
                <c:pt idx="0">
                  <c:v>525</c:v>
                </c:pt>
                <c:pt idx="1">
                  <c:v>375</c:v>
                </c:pt>
                <c:pt idx="2">
                  <c:v>250</c:v>
                </c:pt>
                <c:pt idx="3">
                  <c:v>200</c:v>
                </c:pt>
                <c:pt idx="4">
                  <c:v>150</c:v>
                </c:pt>
              </c:numCache>
            </c:numRef>
          </c:val>
          <c:extLst>
            <c:ext xmlns:c16="http://schemas.microsoft.com/office/drawing/2014/chart" uri="{C3380CC4-5D6E-409C-BE32-E72D297353CC}">
              <c16:uniqueId val="{00000000-25FB-41D7-8040-170BA4FEA323}"/>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overlay val="0"/>
      <c:spPr>
        <a:solidFill>
          <a:schemeClr val="accent2">
            <a:lumMod val="60000"/>
            <a:lumOff val="40000"/>
          </a:schemeClr>
        </a:solidFill>
        <a:ln>
          <a:noFill/>
        </a:ln>
        <a:effectLst/>
      </c:spPr>
      <c:txPr>
        <a:bodyPr rot="0" spcFirstLastPara="1" vertOverflow="ellipsis" vert="horz" wrap="square" anchor="ctr" anchorCtr="1"/>
        <a:lstStyle/>
        <a:p>
          <a:pPr>
            <a:defRPr sz="1220" b="1" i="1" u="none" strike="noStrike" kern="1200" baseline="0">
              <a:solidFill>
                <a:schemeClr val="tx1">
                  <a:lumMod val="95000"/>
                  <a:lumOff val="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dPt>
            <c:idx val="5"/>
            <c:bubble3D val="0"/>
            <c:spPr>
              <a:solidFill>
                <a:schemeClr val="accent6"/>
              </a:solidFill>
              <a:ln w="19050">
                <a:solidFill>
                  <a:schemeClr val="lt1"/>
                </a:solidFill>
              </a:ln>
              <a:effectLst/>
            </c:spPr>
          </c:dPt>
          <c:dPt>
            <c:idx val="6"/>
            <c:bubble3D val="0"/>
            <c:spPr>
              <a:solidFill>
                <a:schemeClr val="accent1">
                  <a:lumMod val="60000"/>
                </a:schemeClr>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Commercial Areas</c:v>
                </c:pt>
                <c:pt idx="1">
                  <c:v>Industrial zones</c:v>
                </c:pt>
                <c:pt idx="2">
                  <c:v>Public parks</c:v>
                </c:pt>
                <c:pt idx="3">
                  <c:v>Agricultural zones</c:v>
                </c:pt>
                <c:pt idx="4">
                  <c:v>Government And Other Institution</c:v>
                </c:pt>
                <c:pt idx="5">
                  <c:v>Other Migrants</c:v>
                </c:pt>
                <c:pt idx="6">
                  <c:v>Resedential Areas</c:v>
                </c:pt>
              </c:strCache>
            </c:strRef>
          </c:cat>
          <c:val>
            <c:numRef>
              <c:f>Sheet1!$B$2:$B$8</c:f>
              <c:numCache>
                <c:formatCode>General</c:formatCode>
                <c:ptCount val="7"/>
                <c:pt idx="0">
                  <c:v>10</c:v>
                </c:pt>
                <c:pt idx="1">
                  <c:v>8</c:v>
                </c:pt>
                <c:pt idx="2">
                  <c:v>8</c:v>
                </c:pt>
                <c:pt idx="3">
                  <c:v>2</c:v>
                </c:pt>
                <c:pt idx="4">
                  <c:v>5</c:v>
                </c:pt>
                <c:pt idx="5">
                  <c:v>10</c:v>
                </c:pt>
                <c:pt idx="6">
                  <c:v>60</c:v>
                </c:pt>
              </c:numCache>
            </c:numRef>
          </c:val>
          <c:extLst>
            <c:ext xmlns:c16="http://schemas.microsoft.com/office/drawing/2014/chart" uri="{C3380CC4-5D6E-409C-BE32-E72D297353CC}">
              <c16:uniqueId val="{00000000-60C6-4B8E-A95A-752D24263DCF}"/>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2542574770377235"/>
          <c:y val="0.57791271658704746"/>
          <c:w val="0.49148504592455305"/>
          <c:h val="0.3768866903409745"/>
        </c:manualLayout>
      </c:layout>
      <c:overlay val="0"/>
      <c:spPr>
        <a:solidFill>
          <a:schemeClr val="accent2">
            <a:lumMod val="40000"/>
            <a:lumOff val="60000"/>
          </a:schemeClr>
        </a:solid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52B4D-885D-1DE3-D51D-AFFEED9B42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6D69095-32F5-17C6-6158-9E3D470AAA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2F887D0-C9BA-85E0-87AC-D544BA884585}"/>
              </a:ext>
            </a:extLst>
          </p:cNvPr>
          <p:cNvSpPr>
            <a:spLocks noGrp="1"/>
          </p:cNvSpPr>
          <p:nvPr>
            <p:ph type="dt" sz="half" idx="10"/>
          </p:nvPr>
        </p:nvSpPr>
        <p:spPr/>
        <p:txBody>
          <a:bodyPr/>
          <a:lstStyle/>
          <a:p>
            <a:fld id="{964A75B8-9337-4191-A67B-EAA06B3DD1F8}" type="datetimeFigureOut">
              <a:rPr lang="en-IN" smtClean="0"/>
              <a:t>07-12-2024</a:t>
            </a:fld>
            <a:endParaRPr lang="en-IN"/>
          </a:p>
        </p:txBody>
      </p:sp>
      <p:sp>
        <p:nvSpPr>
          <p:cNvPr id="5" name="Footer Placeholder 4">
            <a:extLst>
              <a:ext uri="{FF2B5EF4-FFF2-40B4-BE49-F238E27FC236}">
                <a16:creationId xmlns:a16="http://schemas.microsoft.com/office/drawing/2014/main" id="{593998C9-99DF-2F93-4F24-15168A95007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C170959-631C-3AC6-575A-9A3FCE8AE999}"/>
              </a:ext>
            </a:extLst>
          </p:cNvPr>
          <p:cNvSpPr>
            <a:spLocks noGrp="1"/>
          </p:cNvSpPr>
          <p:nvPr>
            <p:ph type="sldNum" sz="quarter" idx="12"/>
          </p:nvPr>
        </p:nvSpPr>
        <p:spPr/>
        <p:txBody>
          <a:bodyPr/>
          <a:lstStyle/>
          <a:p>
            <a:fld id="{06F913FC-F7A9-4756-944A-2A8393A8E803}" type="slidenum">
              <a:rPr lang="en-IN" smtClean="0"/>
              <a:t>‹#›</a:t>
            </a:fld>
            <a:endParaRPr lang="en-IN"/>
          </a:p>
        </p:txBody>
      </p:sp>
    </p:spTree>
    <p:extLst>
      <p:ext uri="{BB962C8B-B14F-4D97-AF65-F5344CB8AC3E}">
        <p14:creationId xmlns:p14="http://schemas.microsoft.com/office/powerpoint/2010/main" val="2422446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EA2AC-7FB0-76D0-FC61-E0C2FB84EC8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BF275D7-485F-E9BB-406D-4972AB29A0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5BA4335-E9CD-09D9-51FC-B0493316DE82}"/>
              </a:ext>
            </a:extLst>
          </p:cNvPr>
          <p:cNvSpPr>
            <a:spLocks noGrp="1"/>
          </p:cNvSpPr>
          <p:nvPr>
            <p:ph type="dt" sz="half" idx="10"/>
          </p:nvPr>
        </p:nvSpPr>
        <p:spPr/>
        <p:txBody>
          <a:bodyPr/>
          <a:lstStyle/>
          <a:p>
            <a:fld id="{964A75B8-9337-4191-A67B-EAA06B3DD1F8}" type="datetimeFigureOut">
              <a:rPr lang="en-IN" smtClean="0"/>
              <a:t>07-12-2024</a:t>
            </a:fld>
            <a:endParaRPr lang="en-IN"/>
          </a:p>
        </p:txBody>
      </p:sp>
      <p:sp>
        <p:nvSpPr>
          <p:cNvPr id="5" name="Footer Placeholder 4">
            <a:extLst>
              <a:ext uri="{FF2B5EF4-FFF2-40B4-BE49-F238E27FC236}">
                <a16:creationId xmlns:a16="http://schemas.microsoft.com/office/drawing/2014/main" id="{C363F8FB-20D6-0F46-7E83-42FD88C565D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70E2C6A-B9D9-5B70-2EE5-D4D64DFDB1FA}"/>
              </a:ext>
            </a:extLst>
          </p:cNvPr>
          <p:cNvSpPr>
            <a:spLocks noGrp="1"/>
          </p:cNvSpPr>
          <p:nvPr>
            <p:ph type="sldNum" sz="quarter" idx="12"/>
          </p:nvPr>
        </p:nvSpPr>
        <p:spPr/>
        <p:txBody>
          <a:bodyPr/>
          <a:lstStyle/>
          <a:p>
            <a:fld id="{06F913FC-F7A9-4756-944A-2A8393A8E803}" type="slidenum">
              <a:rPr lang="en-IN" smtClean="0"/>
              <a:t>‹#›</a:t>
            </a:fld>
            <a:endParaRPr lang="en-IN"/>
          </a:p>
        </p:txBody>
      </p:sp>
    </p:spTree>
    <p:extLst>
      <p:ext uri="{BB962C8B-B14F-4D97-AF65-F5344CB8AC3E}">
        <p14:creationId xmlns:p14="http://schemas.microsoft.com/office/powerpoint/2010/main" val="2824437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63BFF0-DE1A-DD1A-C01A-DC446C8E14C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75C7D43-00CE-7456-9870-39CF299610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1252329-5EA5-65A0-968A-717A8F3DDA6E}"/>
              </a:ext>
            </a:extLst>
          </p:cNvPr>
          <p:cNvSpPr>
            <a:spLocks noGrp="1"/>
          </p:cNvSpPr>
          <p:nvPr>
            <p:ph type="dt" sz="half" idx="10"/>
          </p:nvPr>
        </p:nvSpPr>
        <p:spPr/>
        <p:txBody>
          <a:bodyPr/>
          <a:lstStyle/>
          <a:p>
            <a:fld id="{964A75B8-9337-4191-A67B-EAA06B3DD1F8}" type="datetimeFigureOut">
              <a:rPr lang="en-IN" smtClean="0"/>
              <a:t>07-12-2024</a:t>
            </a:fld>
            <a:endParaRPr lang="en-IN"/>
          </a:p>
        </p:txBody>
      </p:sp>
      <p:sp>
        <p:nvSpPr>
          <p:cNvPr id="5" name="Footer Placeholder 4">
            <a:extLst>
              <a:ext uri="{FF2B5EF4-FFF2-40B4-BE49-F238E27FC236}">
                <a16:creationId xmlns:a16="http://schemas.microsoft.com/office/drawing/2014/main" id="{81CA8B0D-7F43-182A-857D-FDA7D6F6858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24FB7AE-0C81-AB6E-F748-E26224241594}"/>
              </a:ext>
            </a:extLst>
          </p:cNvPr>
          <p:cNvSpPr>
            <a:spLocks noGrp="1"/>
          </p:cNvSpPr>
          <p:nvPr>
            <p:ph type="sldNum" sz="quarter" idx="12"/>
          </p:nvPr>
        </p:nvSpPr>
        <p:spPr/>
        <p:txBody>
          <a:bodyPr/>
          <a:lstStyle/>
          <a:p>
            <a:fld id="{06F913FC-F7A9-4756-944A-2A8393A8E803}" type="slidenum">
              <a:rPr lang="en-IN" smtClean="0"/>
              <a:t>‹#›</a:t>
            </a:fld>
            <a:endParaRPr lang="en-IN"/>
          </a:p>
        </p:txBody>
      </p:sp>
    </p:spTree>
    <p:extLst>
      <p:ext uri="{BB962C8B-B14F-4D97-AF65-F5344CB8AC3E}">
        <p14:creationId xmlns:p14="http://schemas.microsoft.com/office/powerpoint/2010/main" val="3161874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CEA23-AD2C-BD3A-9C83-8C04078737E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644C966-4C5B-7B0F-E5E5-004755DB38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30CB70A-B4E1-B892-266A-EC27FF65B3DA}"/>
              </a:ext>
            </a:extLst>
          </p:cNvPr>
          <p:cNvSpPr>
            <a:spLocks noGrp="1"/>
          </p:cNvSpPr>
          <p:nvPr>
            <p:ph type="dt" sz="half" idx="10"/>
          </p:nvPr>
        </p:nvSpPr>
        <p:spPr/>
        <p:txBody>
          <a:bodyPr/>
          <a:lstStyle/>
          <a:p>
            <a:fld id="{964A75B8-9337-4191-A67B-EAA06B3DD1F8}" type="datetimeFigureOut">
              <a:rPr lang="en-IN" smtClean="0"/>
              <a:t>07-12-2024</a:t>
            </a:fld>
            <a:endParaRPr lang="en-IN"/>
          </a:p>
        </p:txBody>
      </p:sp>
      <p:sp>
        <p:nvSpPr>
          <p:cNvPr id="5" name="Footer Placeholder 4">
            <a:extLst>
              <a:ext uri="{FF2B5EF4-FFF2-40B4-BE49-F238E27FC236}">
                <a16:creationId xmlns:a16="http://schemas.microsoft.com/office/drawing/2014/main" id="{A00F37E7-9B0F-FAC7-C3F9-38E78820B57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7FACA21-C714-2028-74A4-482EEC4A342A}"/>
              </a:ext>
            </a:extLst>
          </p:cNvPr>
          <p:cNvSpPr>
            <a:spLocks noGrp="1"/>
          </p:cNvSpPr>
          <p:nvPr>
            <p:ph type="sldNum" sz="quarter" idx="12"/>
          </p:nvPr>
        </p:nvSpPr>
        <p:spPr/>
        <p:txBody>
          <a:bodyPr/>
          <a:lstStyle/>
          <a:p>
            <a:fld id="{06F913FC-F7A9-4756-944A-2A8393A8E803}" type="slidenum">
              <a:rPr lang="en-IN" smtClean="0"/>
              <a:t>‹#›</a:t>
            </a:fld>
            <a:endParaRPr lang="en-IN"/>
          </a:p>
        </p:txBody>
      </p:sp>
    </p:spTree>
    <p:extLst>
      <p:ext uri="{BB962C8B-B14F-4D97-AF65-F5344CB8AC3E}">
        <p14:creationId xmlns:p14="http://schemas.microsoft.com/office/powerpoint/2010/main" val="3271777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B3621-D52E-303F-44D2-FACA854216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E4F8005-76D5-67EC-447C-2B5ADDBFE7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A7B063-121F-ADA8-E455-DF6E66EC8A95}"/>
              </a:ext>
            </a:extLst>
          </p:cNvPr>
          <p:cNvSpPr>
            <a:spLocks noGrp="1"/>
          </p:cNvSpPr>
          <p:nvPr>
            <p:ph type="dt" sz="half" idx="10"/>
          </p:nvPr>
        </p:nvSpPr>
        <p:spPr/>
        <p:txBody>
          <a:bodyPr/>
          <a:lstStyle/>
          <a:p>
            <a:fld id="{964A75B8-9337-4191-A67B-EAA06B3DD1F8}" type="datetimeFigureOut">
              <a:rPr lang="en-IN" smtClean="0"/>
              <a:t>07-12-2024</a:t>
            </a:fld>
            <a:endParaRPr lang="en-IN"/>
          </a:p>
        </p:txBody>
      </p:sp>
      <p:sp>
        <p:nvSpPr>
          <p:cNvPr id="5" name="Footer Placeholder 4">
            <a:extLst>
              <a:ext uri="{FF2B5EF4-FFF2-40B4-BE49-F238E27FC236}">
                <a16:creationId xmlns:a16="http://schemas.microsoft.com/office/drawing/2014/main" id="{6F5CA368-DA31-2F9B-298B-A60A5E9366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9C0F714-437A-F7B6-54F2-7D5A9F800048}"/>
              </a:ext>
            </a:extLst>
          </p:cNvPr>
          <p:cNvSpPr>
            <a:spLocks noGrp="1"/>
          </p:cNvSpPr>
          <p:nvPr>
            <p:ph type="sldNum" sz="quarter" idx="12"/>
          </p:nvPr>
        </p:nvSpPr>
        <p:spPr/>
        <p:txBody>
          <a:bodyPr/>
          <a:lstStyle/>
          <a:p>
            <a:fld id="{06F913FC-F7A9-4756-944A-2A8393A8E803}" type="slidenum">
              <a:rPr lang="en-IN" smtClean="0"/>
              <a:t>‹#›</a:t>
            </a:fld>
            <a:endParaRPr lang="en-IN"/>
          </a:p>
        </p:txBody>
      </p:sp>
    </p:spTree>
    <p:extLst>
      <p:ext uri="{BB962C8B-B14F-4D97-AF65-F5344CB8AC3E}">
        <p14:creationId xmlns:p14="http://schemas.microsoft.com/office/powerpoint/2010/main" val="37909555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18B11-085B-E697-5A1F-EC1961CA7FB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7962912-0F7B-A9E0-8B8F-1C5C1D67E6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2B5167E-4CBD-2B40-159E-DB7BF9FD180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B8819E7-C7FC-42CE-D473-26321D3BCEFE}"/>
              </a:ext>
            </a:extLst>
          </p:cNvPr>
          <p:cNvSpPr>
            <a:spLocks noGrp="1"/>
          </p:cNvSpPr>
          <p:nvPr>
            <p:ph type="dt" sz="half" idx="10"/>
          </p:nvPr>
        </p:nvSpPr>
        <p:spPr/>
        <p:txBody>
          <a:bodyPr/>
          <a:lstStyle/>
          <a:p>
            <a:fld id="{964A75B8-9337-4191-A67B-EAA06B3DD1F8}" type="datetimeFigureOut">
              <a:rPr lang="en-IN" smtClean="0"/>
              <a:t>07-12-2024</a:t>
            </a:fld>
            <a:endParaRPr lang="en-IN"/>
          </a:p>
        </p:txBody>
      </p:sp>
      <p:sp>
        <p:nvSpPr>
          <p:cNvPr id="6" name="Footer Placeholder 5">
            <a:extLst>
              <a:ext uri="{FF2B5EF4-FFF2-40B4-BE49-F238E27FC236}">
                <a16:creationId xmlns:a16="http://schemas.microsoft.com/office/drawing/2014/main" id="{08468AF8-D7BA-0608-5C30-B4A42300203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8201E54-D939-5357-55B2-57B89524CE0D}"/>
              </a:ext>
            </a:extLst>
          </p:cNvPr>
          <p:cNvSpPr>
            <a:spLocks noGrp="1"/>
          </p:cNvSpPr>
          <p:nvPr>
            <p:ph type="sldNum" sz="quarter" idx="12"/>
          </p:nvPr>
        </p:nvSpPr>
        <p:spPr/>
        <p:txBody>
          <a:bodyPr/>
          <a:lstStyle/>
          <a:p>
            <a:fld id="{06F913FC-F7A9-4756-944A-2A8393A8E803}" type="slidenum">
              <a:rPr lang="en-IN" smtClean="0"/>
              <a:t>‹#›</a:t>
            </a:fld>
            <a:endParaRPr lang="en-IN"/>
          </a:p>
        </p:txBody>
      </p:sp>
    </p:spTree>
    <p:extLst>
      <p:ext uri="{BB962C8B-B14F-4D97-AF65-F5344CB8AC3E}">
        <p14:creationId xmlns:p14="http://schemas.microsoft.com/office/powerpoint/2010/main" val="443983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87D16-2762-CEA3-259E-3EEDDDC4098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56908D5-7969-E7E8-F4AB-94790A5788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EA207B-582B-90C1-2E8D-A3B5615ABB3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1DCBE32-413C-1593-3254-59072956DC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EFE883-947C-86C9-60CF-D97D29CE21B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E655136-B633-87B5-F0FC-75BE0966C2E9}"/>
              </a:ext>
            </a:extLst>
          </p:cNvPr>
          <p:cNvSpPr>
            <a:spLocks noGrp="1"/>
          </p:cNvSpPr>
          <p:nvPr>
            <p:ph type="dt" sz="half" idx="10"/>
          </p:nvPr>
        </p:nvSpPr>
        <p:spPr/>
        <p:txBody>
          <a:bodyPr/>
          <a:lstStyle/>
          <a:p>
            <a:fld id="{964A75B8-9337-4191-A67B-EAA06B3DD1F8}" type="datetimeFigureOut">
              <a:rPr lang="en-IN" smtClean="0"/>
              <a:t>07-12-2024</a:t>
            </a:fld>
            <a:endParaRPr lang="en-IN"/>
          </a:p>
        </p:txBody>
      </p:sp>
      <p:sp>
        <p:nvSpPr>
          <p:cNvPr id="8" name="Footer Placeholder 7">
            <a:extLst>
              <a:ext uri="{FF2B5EF4-FFF2-40B4-BE49-F238E27FC236}">
                <a16:creationId xmlns:a16="http://schemas.microsoft.com/office/drawing/2014/main" id="{880440AA-A414-C945-016E-294CEB4FCC3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AF5EAE0-E39C-D85C-0252-2989FC4423AA}"/>
              </a:ext>
            </a:extLst>
          </p:cNvPr>
          <p:cNvSpPr>
            <a:spLocks noGrp="1"/>
          </p:cNvSpPr>
          <p:nvPr>
            <p:ph type="sldNum" sz="quarter" idx="12"/>
          </p:nvPr>
        </p:nvSpPr>
        <p:spPr/>
        <p:txBody>
          <a:bodyPr/>
          <a:lstStyle/>
          <a:p>
            <a:fld id="{06F913FC-F7A9-4756-944A-2A8393A8E803}" type="slidenum">
              <a:rPr lang="en-IN" smtClean="0"/>
              <a:t>‹#›</a:t>
            </a:fld>
            <a:endParaRPr lang="en-IN"/>
          </a:p>
        </p:txBody>
      </p:sp>
    </p:spTree>
    <p:extLst>
      <p:ext uri="{BB962C8B-B14F-4D97-AF65-F5344CB8AC3E}">
        <p14:creationId xmlns:p14="http://schemas.microsoft.com/office/powerpoint/2010/main" val="369431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7CFF4-5C54-F44A-11C8-724C81BCFA6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02694BD-8F31-D6FB-D268-84B9DA27460B}"/>
              </a:ext>
            </a:extLst>
          </p:cNvPr>
          <p:cNvSpPr>
            <a:spLocks noGrp="1"/>
          </p:cNvSpPr>
          <p:nvPr>
            <p:ph type="dt" sz="half" idx="10"/>
          </p:nvPr>
        </p:nvSpPr>
        <p:spPr/>
        <p:txBody>
          <a:bodyPr/>
          <a:lstStyle/>
          <a:p>
            <a:fld id="{964A75B8-9337-4191-A67B-EAA06B3DD1F8}" type="datetimeFigureOut">
              <a:rPr lang="en-IN" smtClean="0"/>
              <a:t>07-12-2024</a:t>
            </a:fld>
            <a:endParaRPr lang="en-IN"/>
          </a:p>
        </p:txBody>
      </p:sp>
      <p:sp>
        <p:nvSpPr>
          <p:cNvPr id="4" name="Footer Placeholder 3">
            <a:extLst>
              <a:ext uri="{FF2B5EF4-FFF2-40B4-BE49-F238E27FC236}">
                <a16:creationId xmlns:a16="http://schemas.microsoft.com/office/drawing/2014/main" id="{03AAAF70-EB23-4921-EB86-3908635E9FB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6D3A496-38F7-A702-04D1-B5BCA84E4961}"/>
              </a:ext>
            </a:extLst>
          </p:cNvPr>
          <p:cNvSpPr>
            <a:spLocks noGrp="1"/>
          </p:cNvSpPr>
          <p:nvPr>
            <p:ph type="sldNum" sz="quarter" idx="12"/>
          </p:nvPr>
        </p:nvSpPr>
        <p:spPr/>
        <p:txBody>
          <a:bodyPr/>
          <a:lstStyle/>
          <a:p>
            <a:fld id="{06F913FC-F7A9-4756-944A-2A8393A8E803}" type="slidenum">
              <a:rPr lang="en-IN" smtClean="0"/>
              <a:t>‹#›</a:t>
            </a:fld>
            <a:endParaRPr lang="en-IN"/>
          </a:p>
        </p:txBody>
      </p:sp>
    </p:spTree>
    <p:extLst>
      <p:ext uri="{BB962C8B-B14F-4D97-AF65-F5344CB8AC3E}">
        <p14:creationId xmlns:p14="http://schemas.microsoft.com/office/powerpoint/2010/main" val="3755121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06A45-BE56-024E-213D-09203372FB47}"/>
              </a:ext>
            </a:extLst>
          </p:cNvPr>
          <p:cNvSpPr>
            <a:spLocks noGrp="1"/>
          </p:cNvSpPr>
          <p:nvPr>
            <p:ph type="dt" sz="half" idx="10"/>
          </p:nvPr>
        </p:nvSpPr>
        <p:spPr/>
        <p:txBody>
          <a:bodyPr/>
          <a:lstStyle/>
          <a:p>
            <a:fld id="{964A75B8-9337-4191-A67B-EAA06B3DD1F8}" type="datetimeFigureOut">
              <a:rPr lang="en-IN" smtClean="0"/>
              <a:t>07-12-2024</a:t>
            </a:fld>
            <a:endParaRPr lang="en-IN"/>
          </a:p>
        </p:txBody>
      </p:sp>
      <p:sp>
        <p:nvSpPr>
          <p:cNvPr id="3" name="Footer Placeholder 2">
            <a:extLst>
              <a:ext uri="{FF2B5EF4-FFF2-40B4-BE49-F238E27FC236}">
                <a16:creationId xmlns:a16="http://schemas.microsoft.com/office/drawing/2014/main" id="{0570A27E-C824-AD7C-8458-DF5CE217958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F91B7C8-762D-4468-1C73-5F6CE370ABFD}"/>
              </a:ext>
            </a:extLst>
          </p:cNvPr>
          <p:cNvSpPr>
            <a:spLocks noGrp="1"/>
          </p:cNvSpPr>
          <p:nvPr>
            <p:ph type="sldNum" sz="quarter" idx="12"/>
          </p:nvPr>
        </p:nvSpPr>
        <p:spPr/>
        <p:txBody>
          <a:bodyPr/>
          <a:lstStyle/>
          <a:p>
            <a:fld id="{06F913FC-F7A9-4756-944A-2A8393A8E803}" type="slidenum">
              <a:rPr lang="en-IN" smtClean="0"/>
              <a:t>‹#›</a:t>
            </a:fld>
            <a:endParaRPr lang="en-IN"/>
          </a:p>
        </p:txBody>
      </p:sp>
    </p:spTree>
    <p:extLst>
      <p:ext uri="{BB962C8B-B14F-4D97-AF65-F5344CB8AC3E}">
        <p14:creationId xmlns:p14="http://schemas.microsoft.com/office/powerpoint/2010/main" val="4255701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3A719-FE2F-2AA9-44E8-C1261192E4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B271D0-C978-2667-F32F-2CB3A11D86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8DBCC6C-F0CD-450D-C127-64CE2F88F7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6CD2F6-9C0F-7E4C-3761-7AA61072A576}"/>
              </a:ext>
            </a:extLst>
          </p:cNvPr>
          <p:cNvSpPr>
            <a:spLocks noGrp="1"/>
          </p:cNvSpPr>
          <p:nvPr>
            <p:ph type="dt" sz="half" idx="10"/>
          </p:nvPr>
        </p:nvSpPr>
        <p:spPr/>
        <p:txBody>
          <a:bodyPr/>
          <a:lstStyle/>
          <a:p>
            <a:fld id="{964A75B8-9337-4191-A67B-EAA06B3DD1F8}" type="datetimeFigureOut">
              <a:rPr lang="en-IN" smtClean="0"/>
              <a:t>07-12-2024</a:t>
            </a:fld>
            <a:endParaRPr lang="en-IN"/>
          </a:p>
        </p:txBody>
      </p:sp>
      <p:sp>
        <p:nvSpPr>
          <p:cNvPr id="6" name="Footer Placeholder 5">
            <a:extLst>
              <a:ext uri="{FF2B5EF4-FFF2-40B4-BE49-F238E27FC236}">
                <a16:creationId xmlns:a16="http://schemas.microsoft.com/office/drawing/2014/main" id="{ABE9923C-22C7-DCAE-2933-AF055015818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88F94A8-95E7-B0E1-EB24-54F75EA58E7F}"/>
              </a:ext>
            </a:extLst>
          </p:cNvPr>
          <p:cNvSpPr>
            <a:spLocks noGrp="1"/>
          </p:cNvSpPr>
          <p:nvPr>
            <p:ph type="sldNum" sz="quarter" idx="12"/>
          </p:nvPr>
        </p:nvSpPr>
        <p:spPr/>
        <p:txBody>
          <a:bodyPr/>
          <a:lstStyle/>
          <a:p>
            <a:fld id="{06F913FC-F7A9-4756-944A-2A8393A8E803}" type="slidenum">
              <a:rPr lang="en-IN" smtClean="0"/>
              <a:t>‹#›</a:t>
            </a:fld>
            <a:endParaRPr lang="en-IN"/>
          </a:p>
        </p:txBody>
      </p:sp>
    </p:spTree>
    <p:extLst>
      <p:ext uri="{BB962C8B-B14F-4D97-AF65-F5344CB8AC3E}">
        <p14:creationId xmlns:p14="http://schemas.microsoft.com/office/powerpoint/2010/main" val="1420434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2852-39D6-7FB6-8C1A-DB53C7DCFD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92BB9F5-B672-8227-4238-AF863E6E1C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0B8F8FE-85BE-9D19-88A4-ADCCDB586C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56F796-CC56-90A4-F1A0-CEF89B271D02}"/>
              </a:ext>
            </a:extLst>
          </p:cNvPr>
          <p:cNvSpPr>
            <a:spLocks noGrp="1"/>
          </p:cNvSpPr>
          <p:nvPr>
            <p:ph type="dt" sz="half" idx="10"/>
          </p:nvPr>
        </p:nvSpPr>
        <p:spPr/>
        <p:txBody>
          <a:bodyPr/>
          <a:lstStyle/>
          <a:p>
            <a:fld id="{964A75B8-9337-4191-A67B-EAA06B3DD1F8}" type="datetimeFigureOut">
              <a:rPr lang="en-IN" smtClean="0"/>
              <a:t>07-12-2024</a:t>
            </a:fld>
            <a:endParaRPr lang="en-IN"/>
          </a:p>
        </p:txBody>
      </p:sp>
      <p:sp>
        <p:nvSpPr>
          <p:cNvPr id="6" name="Footer Placeholder 5">
            <a:extLst>
              <a:ext uri="{FF2B5EF4-FFF2-40B4-BE49-F238E27FC236}">
                <a16:creationId xmlns:a16="http://schemas.microsoft.com/office/drawing/2014/main" id="{6948095F-A7D4-6A51-5E96-E417EE927AC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261A157-41E0-C330-8400-20986C4176BB}"/>
              </a:ext>
            </a:extLst>
          </p:cNvPr>
          <p:cNvSpPr>
            <a:spLocks noGrp="1"/>
          </p:cNvSpPr>
          <p:nvPr>
            <p:ph type="sldNum" sz="quarter" idx="12"/>
          </p:nvPr>
        </p:nvSpPr>
        <p:spPr/>
        <p:txBody>
          <a:bodyPr/>
          <a:lstStyle/>
          <a:p>
            <a:fld id="{06F913FC-F7A9-4756-944A-2A8393A8E803}" type="slidenum">
              <a:rPr lang="en-IN" smtClean="0"/>
              <a:t>‹#›</a:t>
            </a:fld>
            <a:endParaRPr lang="en-IN"/>
          </a:p>
        </p:txBody>
      </p:sp>
    </p:spTree>
    <p:extLst>
      <p:ext uri="{BB962C8B-B14F-4D97-AF65-F5344CB8AC3E}">
        <p14:creationId xmlns:p14="http://schemas.microsoft.com/office/powerpoint/2010/main" val="6640098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8B9EEA-0EFC-60BE-7376-744BF9CF5F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4EA1049-FC9A-DA6F-8D49-1FA04B55B9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20F30B4-1745-55EB-D96D-CA43389FB2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4A75B8-9337-4191-A67B-EAA06B3DD1F8}" type="datetimeFigureOut">
              <a:rPr lang="en-IN" smtClean="0"/>
              <a:t>07-12-2024</a:t>
            </a:fld>
            <a:endParaRPr lang="en-IN"/>
          </a:p>
        </p:txBody>
      </p:sp>
      <p:sp>
        <p:nvSpPr>
          <p:cNvPr id="5" name="Footer Placeholder 4">
            <a:extLst>
              <a:ext uri="{FF2B5EF4-FFF2-40B4-BE49-F238E27FC236}">
                <a16:creationId xmlns:a16="http://schemas.microsoft.com/office/drawing/2014/main" id="{A13229BF-7CBE-1736-0FE6-2E59A6120B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8614994-9D3B-57F0-3C02-2E068A6D31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913FC-F7A9-4756-944A-2A8393A8E803}" type="slidenum">
              <a:rPr lang="en-IN" smtClean="0"/>
              <a:t>‹#›</a:t>
            </a:fld>
            <a:endParaRPr lang="en-IN"/>
          </a:p>
        </p:txBody>
      </p:sp>
    </p:spTree>
    <p:extLst>
      <p:ext uri="{BB962C8B-B14F-4D97-AF65-F5344CB8AC3E}">
        <p14:creationId xmlns:p14="http://schemas.microsoft.com/office/powerpoint/2010/main" val="34160586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chart" Target="../charts/char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2.png"/><Relationship Id="rId7" Type="http://schemas.openxmlformats.org/officeDocument/2006/relationships/image" Target="../media/image9.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2.png"/><Relationship Id="rId7" Type="http://schemas.openxmlformats.org/officeDocument/2006/relationships/image" Target="../media/image9.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2.png"/><Relationship Id="rId7" Type="http://schemas.openxmlformats.org/officeDocument/2006/relationships/image" Target="../media/image9.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C559FB6-5F84-8F0D-49C6-43AB2797874B}"/>
              </a:ext>
            </a:extLst>
          </p:cNvPr>
          <p:cNvPicPr>
            <a:picLocks noChangeAspect="1"/>
          </p:cNvPicPr>
          <p:nvPr/>
        </p:nvPicPr>
        <p:blipFill>
          <a:blip r:embed="rId2"/>
          <a:stretch>
            <a:fillRect/>
          </a:stretch>
        </p:blipFill>
        <p:spPr>
          <a:xfrm>
            <a:off x="0" y="0"/>
            <a:ext cx="12192000" cy="6858000"/>
          </a:xfrm>
          <a:prstGeom prst="rect">
            <a:avLst/>
          </a:prstGeom>
        </p:spPr>
      </p:pic>
      <p:pic>
        <p:nvPicPr>
          <p:cNvPr id="15" name="Picture 14">
            <a:extLst>
              <a:ext uri="{FF2B5EF4-FFF2-40B4-BE49-F238E27FC236}">
                <a16:creationId xmlns:a16="http://schemas.microsoft.com/office/drawing/2014/main" id="{80BD926D-241D-C17B-EE16-03F26C07675B}"/>
              </a:ext>
            </a:extLst>
          </p:cNvPr>
          <p:cNvPicPr>
            <a:picLocks noChangeAspect="1"/>
          </p:cNvPicPr>
          <p:nvPr/>
        </p:nvPicPr>
        <p:blipFill>
          <a:blip r:embed="rId3"/>
          <a:stretch>
            <a:fillRect/>
          </a:stretch>
        </p:blipFill>
        <p:spPr>
          <a:xfrm>
            <a:off x="98324" y="88490"/>
            <a:ext cx="11985522" cy="6685936"/>
          </a:xfrm>
          <a:prstGeom prst="rect">
            <a:avLst/>
          </a:prstGeom>
        </p:spPr>
      </p:pic>
      <p:pic>
        <p:nvPicPr>
          <p:cNvPr id="3" name="Picture 2">
            <a:extLst>
              <a:ext uri="{FF2B5EF4-FFF2-40B4-BE49-F238E27FC236}">
                <a16:creationId xmlns:a16="http://schemas.microsoft.com/office/drawing/2014/main" id="{E61FDB53-3F3F-D303-9C6A-8DAA25A5F1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337" y="-342899"/>
            <a:ext cx="11575472" cy="54892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8F522FA9-8DDE-DAD2-292A-A4DC57ED019F}"/>
              </a:ext>
            </a:extLst>
          </p:cNvPr>
          <p:cNvPicPr>
            <a:picLocks noChangeAspect="1"/>
          </p:cNvPicPr>
          <p:nvPr/>
        </p:nvPicPr>
        <p:blipFill>
          <a:blip r:embed="rId2">
            <a:alphaModFix amt="41000"/>
          </a:blip>
          <a:stretch>
            <a:fillRect/>
          </a:stretch>
        </p:blipFill>
        <p:spPr>
          <a:xfrm>
            <a:off x="1322439" y="598871"/>
            <a:ext cx="9488129" cy="2682486"/>
          </a:xfrm>
          <a:prstGeom prst="roundRect">
            <a:avLst>
              <a:gd name="adj" fmla="val 8594"/>
            </a:avLst>
          </a:prstGeom>
          <a:solidFill>
            <a:srgbClr val="FFFFFF">
              <a:shade val="85000"/>
              <a:alpha val="0"/>
            </a:srgbClr>
          </a:solidFill>
          <a:ln>
            <a:noFill/>
          </a:ln>
          <a:effectLst>
            <a:outerShdw blurRad="50800" dist="50800" dir="5400000" algn="ctr" rotWithShape="0">
              <a:srgbClr val="000000">
                <a:alpha val="74000"/>
              </a:srgbClr>
            </a:outerShdw>
            <a:reflection blurRad="12700" stA="38000" endPos="28000" dist="5000" dir="5400000" sy="-100000" algn="bl" rotWithShape="0"/>
          </a:effectLst>
        </p:spPr>
      </p:pic>
      <p:sp>
        <p:nvSpPr>
          <p:cNvPr id="13" name="Rectangle 12">
            <a:extLst>
              <a:ext uri="{FF2B5EF4-FFF2-40B4-BE49-F238E27FC236}">
                <a16:creationId xmlns:a16="http://schemas.microsoft.com/office/drawing/2014/main" id="{D4FABB2B-16D6-8379-8D4D-6A06DBC06043}"/>
              </a:ext>
            </a:extLst>
          </p:cNvPr>
          <p:cNvSpPr/>
          <p:nvPr/>
        </p:nvSpPr>
        <p:spPr>
          <a:xfrm>
            <a:off x="1514169" y="1711697"/>
            <a:ext cx="9104670" cy="1569660"/>
          </a:xfrm>
          <a:prstGeom prst="rect">
            <a:avLst/>
          </a:prstGeom>
          <a:noFill/>
        </p:spPr>
        <p:txBody>
          <a:bodyPr wrap="square" lIns="91440" tIns="45720" rIns="91440" bIns="45720">
            <a:spAutoFit/>
          </a:bodyPr>
          <a:lstStyle/>
          <a:p>
            <a:pPr algn="ctr"/>
            <a:r>
              <a:rPr lang="en-US" sz="9600" b="1" cap="none" spc="50" dirty="0">
                <a:ln w="0"/>
                <a:solidFill>
                  <a:schemeClr val="bg2"/>
                </a:solidFill>
                <a:effectLst>
                  <a:innerShdw blurRad="63500" dist="50800" dir="13500000">
                    <a:srgbClr val="000000">
                      <a:alpha val="50000"/>
                    </a:srgbClr>
                  </a:innerShdw>
                </a:effectLst>
                <a:latin typeface="BankGothic Lt BT" panose="020B0607020203060204" pitchFamily="34" charset="0"/>
              </a:rPr>
              <a:t>SWARGANSH</a:t>
            </a:r>
            <a:endParaRPr lang="en-IN" sz="9600" b="1" cap="none" spc="50" dirty="0">
              <a:ln w="0"/>
              <a:solidFill>
                <a:schemeClr val="bg2"/>
              </a:solidFill>
              <a:effectLst>
                <a:innerShdw blurRad="63500" dist="50800" dir="13500000">
                  <a:srgbClr val="000000">
                    <a:alpha val="50000"/>
                  </a:srgbClr>
                </a:innerShdw>
              </a:effectLst>
              <a:latin typeface="BankGothic Lt BT" panose="020B0607020203060204" pitchFamily="34" charset="0"/>
            </a:endParaRPr>
          </a:p>
        </p:txBody>
      </p:sp>
      <p:sp>
        <p:nvSpPr>
          <p:cNvPr id="18" name="TextBox 17">
            <a:extLst>
              <a:ext uri="{FF2B5EF4-FFF2-40B4-BE49-F238E27FC236}">
                <a16:creationId xmlns:a16="http://schemas.microsoft.com/office/drawing/2014/main" id="{E160F68A-8F84-6299-90A8-8D1A3F693B35}"/>
              </a:ext>
            </a:extLst>
          </p:cNvPr>
          <p:cNvSpPr txBox="1"/>
          <p:nvPr/>
        </p:nvSpPr>
        <p:spPr>
          <a:xfrm>
            <a:off x="4675621" y="3368981"/>
            <a:ext cx="845574" cy="369332"/>
          </a:xfrm>
          <a:prstGeom prst="rect">
            <a:avLst/>
          </a:prstGeom>
          <a:noFill/>
        </p:spPr>
        <p:txBody>
          <a:bodyPr wrap="square" rtlCol="0">
            <a:spAutoFit/>
          </a:bodyPr>
          <a:lstStyle/>
          <a:p>
            <a:r>
              <a:rPr lang="en-IN" dirty="0">
                <a:solidFill>
                  <a:schemeClr val="accent4">
                    <a:lumMod val="20000"/>
                    <a:lumOff val="80000"/>
                  </a:schemeClr>
                </a:solidFill>
                <a:latin typeface="Book Antiqua" panose="02040602050305030304" pitchFamily="18" charset="0"/>
              </a:rPr>
              <a:t>The</a:t>
            </a:r>
            <a:r>
              <a:rPr lang="en-IN" dirty="0"/>
              <a:t> </a:t>
            </a:r>
          </a:p>
        </p:txBody>
      </p:sp>
      <p:sp>
        <p:nvSpPr>
          <p:cNvPr id="19" name="TextBox 18">
            <a:extLst>
              <a:ext uri="{FF2B5EF4-FFF2-40B4-BE49-F238E27FC236}">
                <a16:creationId xmlns:a16="http://schemas.microsoft.com/office/drawing/2014/main" id="{E964B67D-60E7-6955-AECD-B7B53CCA5342}"/>
              </a:ext>
            </a:extLst>
          </p:cNvPr>
          <p:cNvSpPr txBox="1"/>
          <p:nvPr/>
        </p:nvSpPr>
        <p:spPr>
          <a:xfrm>
            <a:off x="5029739" y="3538288"/>
            <a:ext cx="1592826" cy="523220"/>
          </a:xfrm>
          <a:prstGeom prst="rect">
            <a:avLst/>
          </a:prstGeom>
          <a:noFill/>
        </p:spPr>
        <p:txBody>
          <a:bodyPr wrap="square" rtlCol="0">
            <a:spAutoFit/>
          </a:bodyPr>
          <a:lstStyle/>
          <a:p>
            <a:r>
              <a:rPr lang="en-IN" sz="2800" dirty="0">
                <a:solidFill>
                  <a:schemeClr val="accent4">
                    <a:lumMod val="20000"/>
                    <a:lumOff val="80000"/>
                  </a:schemeClr>
                </a:solidFill>
              </a:rPr>
              <a:t>Glimpse</a:t>
            </a:r>
          </a:p>
        </p:txBody>
      </p:sp>
      <p:sp>
        <p:nvSpPr>
          <p:cNvPr id="20" name="TextBox 19">
            <a:extLst>
              <a:ext uri="{FF2B5EF4-FFF2-40B4-BE49-F238E27FC236}">
                <a16:creationId xmlns:a16="http://schemas.microsoft.com/office/drawing/2014/main" id="{2D86F341-73E9-7890-B5CD-BBB96FF4752C}"/>
              </a:ext>
            </a:extLst>
          </p:cNvPr>
          <p:cNvSpPr txBox="1"/>
          <p:nvPr/>
        </p:nvSpPr>
        <p:spPr>
          <a:xfrm>
            <a:off x="6268760" y="3822152"/>
            <a:ext cx="707923" cy="461665"/>
          </a:xfrm>
          <a:prstGeom prst="rect">
            <a:avLst/>
          </a:prstGeom>
          <a:noFill/>
        </p:spPr>
        <p:txBody>
          <a:bodyPr wrap="square" rtlCol="0">
            <a:spAutoFit/>
          </a:bodyPr>
          <a:lstStyle/>
          <a:p>
            <a:r>
              <a:rPr lang="en-IN" sz="2400" dirty="0">
                <a:solidFill>
                  <a:schemeClr val="accent4">
                    <a:lumMod val="20000"/>
                    <a:lumOff val="80000"/>
                  </a:schemeClr>
                </a:solidFill>
                <a:latin typeface="Book Antiqua" panose="02040602050305030304" pitchFamily="18" charset="0"/>
              </a:rPr>
              <a:t>Of</a:t>
            </a:r>
          </a:p>
        </p:txBody>
      </p:sp>
      <p:sp>
        <p:nvSpPr>
          <p:cNvPr id="21" name="TextBox 20">
            <a:extLst>
              <a:ext uri="{FF2B5EF4-FFF2-40B4-BE49-F238E27FC236}">
                <a16:creationId xmlns:a16="http://schemas.microsoft.com/office/drawing/2014/main" id="{B6586310-5745-880B-BD59-E871721C81A8}"/>
              </a:ext>
            </a:extLst>
          </p:cNvPr>
          <p:cNvSpPr txBox="1"/>
          <p:nvPr/>
        </p:nvSpPr>
        <p:spPr>
          <a:xfrm>
            <a:off x="5778526" y="3874135"/>
            <a:ext cx="1924051" cy="1015663"/>
          </a:xfrm>
          <a:prstGeom prst="rect">
            <a:avLst/>
          </a:prstGeom>
          <a:noFill/>
        </p:spPr>
        <p:txBody>
          <a:bodyPr wrap="square" rtlCol="0">
            <a:spAutoFit/>
          </a:bodyPr>
          <a:lstStyle/>
          <a:p>
            <a:r>
              <a:rPr lang="en-IN" sz="6000" dirty="0">
                <a:solidFill>
                  <a:schemeClr val="bg1">
                    <a:lumMod val="95000"/>
                  </a:schemeClr>
                </a:solidFill>
                <a:latin typeface="Gabriola" panose="04040605051002020D02" pitchFamily="82" charset="0"/>
                <a:ea typeface="Calibri" panose="020F0502020204030204" pitchFamily="34" charset="0"/>
                <a:cs typeface="Calibri" panose="020F0502020204030204" pitchFamily="34" charset="0"/>
              </a:rPr>
              <a:t>Heaven</a:t>
            </a:r>
          </a:p>
        </p:txBody>
      </p:sp>
      <p:sp>
        <p:nvSpPr>
          <p:cNvPr id="24" name="TextBox 23">
            <a:extLst>
              <a:ext uri="{FF2B5EF4-FFF2-40B4-BE49-F238E27FC236}">
                <a16:creationId xmlns:a16="http://schemas.microsoft.com/office/drawing/2014/main" id="{C36CE87B-6B65-D099-3188-87548EA7294D}"/>
              </a:ext>
            </a:extLst>
          </p:cNvPr>
          <p:cNvSpPr txBox="1"/>
          <p:nvPr/>
        </p:nvSpPr>
        <p:spPr>
          <a:xfrm>
            <a:off x="4804489" y="1317937"/>
            <a:ext cx="2477729" cy="584775"/>
          </a:xfrm>
          <a:prstGeom prst="rect">
            <a:avLst/>
          </a:prstGeom>
          <a:noFill/>
        </p:spPr>
        <p:txBody>
          <a:bodyPr wrap="square" rtlCol="0">
            <a:spAutoFit/>
          </a:bodyPr>
          <a:lstStyle/>
          <a:p>
            <a:r>
              <a:rPr lang="en-IN" sz="3200" dirty="0">
                <a:solidFill>
                  <a:schemeClr val="accent2">
                    <a:lumMod val="20000"/>
                    <a:lumOff val="80000"/>
                  </a:schemeClr>
                </a:solidFill>
                <a:latin typeface="Book Antiqua" panose="02040602050305030304" pitchFamily="18" charset="0"/>
              </a:rPr>
              <a:t>City Design</a:t>
            </a:r>
          </a:p>
        </p:txBody>
      </p:sp>
      <p:pic>
        <p:nvPicPr>
          <p:cNvPr id="28" name="Picture 27">
            <a:extLst>
              <a:ext uri="{FF2B5EF4-FFF2-40B4-BE49-F238E27FC236}">
                <a16:creationId xmlns:a16="http://schemas.microsoft.com/office/drawing/2014/main" id="{C96BA46E-1F7C-6BC2-4B54-2FF92394DF01}"/>
              </a:ext>
            </a:extLst>
          </p:cNvPr>
          <p:cNvPicPr>
            <a:picLocks noChangeAspect="1"/>
          </p:cNvPicPr>
          <p:nvPr/>
        </p:nvPicPr>
        <p:blipFill>
          <a:blip r:embed="rId2">
            <a:alphaModFix amt="94000"/>
          </a:blip>
          <a:stretch>
            <a:fillRect/>
          </a:stretch>
        </p:blipFill>
        <p:spPr>
          <a:xfrm>
            <a:off x="162560" y="5694745"/>
            <a:ext cx="11872123" cy="10291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TextBox 29">
            <a:extLst>
              <a:ext uri="{FF2B5EF4-FFF2-40B4-BE49-F238E27FC236}">
                <a16:creationId xmlns:a16="http://schemas.microsoft.com/office/drawing/2014/main" id="{74304204-77F1-8C9D-D81F-0474440617C0}"/>
              </a:ext>
            </a:extLst>
          </p:cNvPr>
          <p:cNvSpPr txBox="1"/>
          <p:nvPr/>
        </p:nvSpPr>
        <p:spPr>
          <a:xfrm>
            <a:off x="437534" y="6208608"/>
            <a:ext cx="11646312" cy="461665"/>
          </a:xfrm>
          <a:prstGeom prst="rect">
            <a:avLst/>
          </a:prstGeom>
          <a:noFill/>
        </p:spPr>
        <p:txBody>
          <a:bodyPr wrap="square" rtlCol="0">
            <a:spAutoFit/>
          </a:bodyPr>
          <a:lstStyle/>
          <a:p>
            <a:r>
              <a:rPr lang="en-IN" sz="2400" dirty="0">
                <a:solidFill>
                  <a:schemeClr val="bg1"/>
                </a:solidFill>
              </a:rPr>
              <a:t>*Pratik . Ashok . Shetty   *</a:t>
            </a:r>
            <a:r>
              <a:rPr lang="en-IN" sz="24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Mallikarjun </a:t>
            </a:r>
            <a:r>
              <a:rPr lang="en-IN" sz="2400" b="0"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Paroji</a:t>
            </a:r>
            <a:r>
              <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IN" sz="2400" b="0" i="0" dirty="0">
                <a:solidFill>
                  <a:schemeClr val="bg1"/>
                </a:solidFill>
                <a:effectLst/>
              </a:rPr>
              <a:t>Aditya </a:t>
            </a:r>
            <a:r>
              <a:rPr lang="en-IN" sz="2400" b="0" i="0" dirty="0" err="1">
                <a:solidFill>
                  <a:schemeClr val="bg1"/>
                </a:solidFill>
                <a:effectLst/>
              </a:rPr>
              <a:t>Arasamangallam</a:t>
            </a:r>
            <a:r>
              <a:rPr lang="en-IN" sz="2400" dirty="0">
                <a:solidFill>
                  <a:schemeClr val="bg1"/>
                </a:solidFill>
                <a:ea typeface="Calibri" panose="020F0502020204030204" pitchFamily="34" charset="0"/>
                <a:cs typeface="Calibri" panose="020F0502020204030204" pitchFamily="34" charset="0"/>
              </a:rPr>
              <a:t>  *</a:t>
            </a:r>
            <a:r>
              <a:rPr lang="en-IN" sz="24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Akash </a:t>
            </a:r>
            <a:r>
              <a:rPr lang="en-IN" sz="2400" b="0"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Hoasamani</a:t>
            </a:r>
            <a:endPar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671A4DF4-9ADF-BDB9-3EAA-08FA2343EAE2}"/>
              </a:ext>
            </a:extLst>
          </p:cNvPr>
          <p:cNvSpPr txBox="1"/>
          <p:nvPr/>
        </p:nvSpPr>
        <p:spPr>
          <a:xfrm>
            <a:off x="4585316" y="5704487"/>
            <a:ext cx="2696902" cy="523220"/>
          </a:xfrm>
          <a:prstGeom prst="rect">
            <a:avLst/>
          </a:prstGeom>
          <a:noFill/>
        </p:spPr>
        <p:txBody>
          <a:bodyPr wrap="square" rtlCol="0">
            <a:spAutoFit/>
          </a:bodyPr>
          <a:lstStyle/>
          <a:p>
            <a:r>
              <a:rPr lang="en-IN" sz="2800" dirty="0">
                <a:solidFill>
                  <a:schemeClr val="accent4">
                    <a:lumMod val="20000"/>
                    <a:lumOff val="80000"/>
                  </a:schemeClr>
                </a:solidFill>
                <a:latin typeface="Book Antiqua" panose="02040602050305030304" pitchFamily="18" charset="0"/>
              </a:rPr>
              <a:t>DESIGNED BY</a:t>
            </a:r>
          </a:p>
        </p:txBody>
      </p:sp>
    </p:spTree>
    <p:extLst>
      <p:ext uri="{BB962C8B-B14F-4D97-AF65-F5344CB8AC3E}">
        <p14:creationId xmlns:p14="http://schemas.microsoft.com/office/powerpoint/2010/main" val="7767504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D096A-1EC0-E67F-BA1E-B0818153121C}"/>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B1699A74-985A-1AB2-E375-86D988225412}"/>
              </a:ext>
            </a:extLst>
          </p:cNvPr>
          <p:cNvPicPr>
            <a:picLocks noChangeAspect="1"/>
          </p:cNvPicPr>
          <p:nvPr/>
        </p:nvPicPr>
        <p:blipFill>
          <a:blip r:embed="rId2"/>
          <a:stretch>
            <a:fillRect/>
          </a:stretch>
        </p:blipFill>
        <p:spPr>
          <a:xfrm>
            <a:off x="0" y="0"/>
            <a:ext cx="12192000" cy="6858000"/>
          </a:xfrm>
          <a:prstGeom prst="rect">
            <a:avLst/>
          </a:prstGeom>
        </p:spPr>
      </p:pic>
      <p:pic>
        <p:nvPicPr>
          <p:cNvPr id="15" name="Picture 14">
            <a:extLst>
              <a:ext uri="{FF2B5EF4-FFF2-40B4-BE49-F238E27FC236}">
                <a16:creationId xmlns:a16="http://schemas.microsoft.com/office/drawing/2014/main" id="{40F070C2-45DF-F513-DEC6-7E3CA440E922}"/>
              </a:ext>
            </a:extLst>
          </p:cNvPr>
          <p:cNvPicPr>
            <a:picLocks noChangeAspect="1"/>
          </p:cNvPicPr>
          <p:nvPr/>
        </p:nvPicPr>
        <p:blipFill>
          <a:blip r:embed="rId3"/>
          <a:stretch>
            <a:fillRect/>
          </a:stretch>
        </p:blipFill>
        <p:spPr>
          <a:xfrm>
            <a:off x="98324" y="88490"/>
            <a:ext cx="11985522" cy="6685936"/>
          </a:xfrm>
          <a:prstGeom prst="rect">
            <a:avLst/>
          </a:prstGeom>
        </p:spPr>
      </p:pic>
      <p:pic>
        <p:nvPicPr>
          <p:cNvPr id="5" name="Picture 4">
            <a:extLst>
              <a:ext uri="{FF2B5EF4-FFF2-40B4-BE49-F238E27FC236}">
                <a16:creationId xmlns:a16="http://schemas.microsoft.com/office/drawing/2014/main" id="{6C34FA7D-405A-C1BA-F8F3-315E81B42C06}"/>
              </a:ext>
            </a:extLst>
          </p:cNvPr>
          <p:cNvPicPr>
            <a:picLocks noChangeAspect="1"/>
          </p:cNvPicPr>
          <p:nvPr/>
        </p:nvPicPr>
        <p:blipFill>
          <a:blip r:embed="rId2">
            <a:alphaModFix amt="41000"/>
          </a:blip>
          <a:stretch>
            <a:fillRect/>
          </a:stretch>
        </p:blipFill>
        <p:spPr>
          <a:xfrm>
            <a:off x="6095999" y="598870"/>
            <a:ext cx="5656117" cy="5892505"/>
          </a:xfrm>
          <a:prstGeom prst="roundRect">
            <a:avLst>
              <a:gd name="adj" fmla="val 8594"/>
            </a:avLst>
          </a:prstGeom>
          <a:solidFill>
            <a:srgbClr val="FFFFFF">
              <a:shade val="85000"/>
              <a:alpha val="0"/>
            </a:srgbClr>
          </a:solidFill>
          <a:ln>
            <a:noFill/>
          </a:ln>
          <a:effectLst>
            <a:outerShdw blurRad="50800" dist="50800" dir="5400000" algn="ctr" rotWithShape="0">
              <a:srgbClr val="000000">
                <a:alpha val="74000"/>
              </a:srgbClr>
            </a:outerShdw>
            <a:reflection blurRad="12700" stA="38000" endPos="28000" dist="5000" dir="5400000" sy="-100000" algn="bl" rotWithShape="0"/>
          </a:effectLst>
        </p:spPr>
      </p:pic>
      <p:sp>
        <p:nvSpPr>
          <p:cNvPr id="4" name="TextBox 3">
            <a:extLst>
              <a:ext uri="{FF2B5EF4-FFF2-40B4-BE49-F238E27FC236}">
                <a16:creationId xmlns:a16="http://schemas.microsoft.com/office/drawing/2014/main" id="{BB205C0F-E570-9DBB-6B92-9AE0505785CD}"/>
              </a:ext>
            </a:extLst>
          </p:cNvPr>
          <p:cNvSpPr txBox="1"/>
          <p:nvPr/>
        </p:nvSpPr>
        <p:spPr>
          <a:xfrm>
            <a:off x="6217225" y="790522"/>
            <a:ext cx="5413663" cy="5570756"/>
          </a:xfrm>
          <a:prstGeom prst="rect">
            <a:avLst/>
          </a:prstGeom>
          <a:noFill/>
        </p:spPr>
        <p:txBody>
          <a:bodyPr wrap="square">
            <a:spAutoFit/>
          </a:bodyPr>
          <a:lstStyle/>
          <a:p>
            <a:r>
              <a:rPr lang="en-US" sz="2000" b="1" i="0" dirty="0">
                <a:solidFill>
                  <a:schemeClr val="accent2">
                    <a:lumMod val="20000"/>
                    <a:lumOff val="80000"/>
                  </a:schemeClr>
                </a:solidFill>
                <a:effectLst/>
                <a:latin typeface="Book Antiqua" panose="02040602050305030304" pitchFamily="18" charset="0"/>
              </a:rPr>
              <a:t>1.Solar Installations:</a:t>
            </a:r>
            <a:r>
              <a:rPr lang="en-US" sz="2000" b="0" i="0" dirty="0">
                <a:solidFill>
                  <a:schemeClr val="accent2">
                    <a:lumMod val="20000"/>
                    <a:lumOff val="80000"/>
                  </a:schemeClr>
                </a:solidFill>
                <a:effectLst/>
                <a:latin typeface="Book Antiqua" panose="02040602050305030304" pitchFamily="18" charset="0"/>
              </a:rPr>
              <a:t> </a:t>
            </a:r>
            <a:r>
              <a:rPr lang="en-US" b="0" i="0" dirty="0">
                <a:solidFill>
                  <a:schemeClr val="bg1"/>
                </a:solidFill>
                <a:effectLst/>
              </a:rPr>
              <a:t>All residential and commercial buildings will have solar installations on rooftops.</a:t>
            </a:r>
          </a:p>
          <a:p>
            <a:endParaRPr lang="en-IN" dirty="0">
              <a:solidFill>
                <a:schemeClr val="bg1"/>
              </a:solidFill>
            </a:endParaRPr>
          </a:p>
          <a:p>
            <a:r>
              <a:rPr lang="en-IN" dirty="0">
                <a:solidFill>
                  <a:schemeClr val="bg1"/>
                </a:solidFill>
              </a:rPr>
              <a:t>2.</a:t>
            </a:r>
            <a:r>
              <a:rPr lang="en-US" sz="2000" b="1" i="0" dirty="0">
                <a:solidFill>
                  <a:schemeClr val="accent2">
                    <a:lumMod val="20000"/>
                    <a:lumOff val="80000"/>
                  </a:schemeClr>
                </a:solidFill>
                <a:effectLst/>
                <a:latin typeface="Book Antiqua" panose="02040602050305030304" pitchFamily="18" charset="0"/>
              </a:rPr>
              <a:t> Windmill Installations:</a:t>
            </a:r>
            <a:r>
              <a:rPr lang="en-IN" dirty="0">
                <a:solidFill>
                  <a:schemeClr val="bg1"/>
                </a:solidFill>
              </a:rPr>
              <a:t>Windmills installation in high ground level and near farms.</a:t>
            </a:r>
          </a:p>
          <a:p>
            <a:endParaRPr lang="en-IN" dirty="0">
              <a:solidFill>
                <a:schemeClr val="bg1"/>
              </a:solidFill>
            </a:endParaRPr>
          </a:p>
          <a:p>
            <a:pPr algn="l"/>
            <a:r>
              <a:rPr lang="en-IN" dirty="0">
                <a:solidFill>
                  <a:schemeClr val="bg1"/>
                </a:solidFill>
              </a:rPr>
              <a:t>3.</a:t>
            </a:r>
            <a:r>
              <a:rPr lang="en-US" sz="2000" b="1" i="0" dirty="0">
                <a:solidFill>
                  <a:srgbClr val="606C71"/>
                </a:solidFill>
                <a:effectLst/>
                <a:latin typeface="Open Sans" panose="020B0606030504020204" pitchFamily="34" charset="0"/>
              </a:rPr>
              <a:t> </a:t>
            </a:r>
            <a:r>
              <a:rPr lang="en-US" sz="2000" b="1" i="0" dirty="0">
                <a:solidFill>
                  <a:schemeClr val="accent2">
                    <a:lumMod val="20000"/>
                    <a:lumOff val="80000"/>
                  </a:schemeClr>
                </a:solidFill>
                <a:effectLst/>
                <a:latin typeface="Book Antiqua" panose="02040602050305030304" pitchFamily="18" charset="0"/>
              </a:rPr>
              <a:t>EV Support:</a:t>
            </a:r>
            <a:r>
              <a:rPr lang="en-US" sz="2000" b="0" i="0" dirty="0">
                <a:solidFill>
                  <a:schemeClr val="accent2">
                    <a:lumMod val="20000"/>
                    <a:lumOff val="80000"/>
                  </a:schemeClr>
                </a:solidFill>
                <a:effectLst/>
                <a:latin typeface="Book Antiqua" panose="02040602050305030304" pitchFamily="18" charset="0"/>
              </a:rPr>
              <a:t> </a:t>
            </a:r>
            <a:r>
              <a:rPr lang="en-US" b="0" i="0" dirty="0">
                <a:solidFill>
                  <a:schemeClr val="bg1"/>
                </a:solidFill>
                <a:effectLst/>
              </a:rPr>
              <a:t>Special discounts will be provided for EV vehicles, and public transport like government buses will be EV-powered and EV station in every 2km.</a:t>
            </a:r>
          </a:p>
          <a:p>
            <a:endParaRPr lang="en-IN" dirty="0">
              <a:solidFill>
                <a:schemeClr val="bg1"/>
              </a:solidFill>
            </a:endParaRPr>
          </a:p>
          <a:p>
            <a:r>
              <a:rPr lang="en-IN" dirty="0">
                <a:solidFill>
                  <a:schemeClr val="bg1"/>
                </a:solidFill>
              </a:rPr>
              <a:t>4.</a:t>
            </a:r>
            <a:r>
              <a:rPr lang="en-IN" sz="2000" dirty="0">
                <a:solidFill>
                  <a:schemeClr val="accent2">
                    <a:lumMod val="20000"/>
                    <a:lumOff val="80000"/>
                  </a:schemeClr>
                </a:solidFill>
                <a:latin typeface="Book Antiqua" panose="02040602050305030304" pitchFamily="18" charset="0"/>
              </a:rPr>
              <a:t>Green Spaces: </a:t>
            </a:r>
            <a:r>
              <a:rPr lang="en-IN" dirty="0">
                <a:solidFill>
                  <a:schemeClr val="bg1"/>
                </a:solidFill>
              </a:rPr>
              <a:t>Around 200 sq. km. is reserved for parks, lakes, and rivers.</a:t>
            </a:r>
          </a:p>
          <a:p>
            <a:endParaRPr lang="en-IN" dirty="0">
              <a:solidFill>
                <a:schemeClr val="bg1"/>
              </a:solidFill>
            </a:endParaRPr>
          </a:p>
          <a:p>
            <a:r>
              <a:rPr lang="en-IN" dirty="0">
                <a:solidFill>
                  <a:schemeClr val="bg1"/>
                </a:solidFill>
              </a:rPr>
              <a:t>5.</a:t>
            </a:r>
            <a:r>
              <a:rPr lang="en-IN" sz="2000" dirty="0">
                <a:solidFill>
                  <a:schemeClr val="accent2">
                    <a:lumMod val="20000"/>
                    <a:lumOff val="80000"/>
                  </a:schemeClr>
                </a:solidFill>
                <a:latin typeface="Book Antiqua" panose="02040602050305030304" pitchFamily="18" charset="0"/>
              </a:rPr>
              <a:t>Hydro-electricity: </a:t>
            </a:r>
            <a:r>
              <a:rPr lang="en-IN" dirty="0">
                <a:solidFill>
                  <a:schemeClr val="bg1"/>
                </a:solidFill>
              </a:rPr>
              <a:t>Dams and Hydro power stations in river .</a:t>
            </a:r>
          </a:p>
          <a:p>
            <a:endParaRPr lang="en-IN" dirty="0">
              <a:solidFill>
                <a:schemeClr val="bg1"/>
              </a:solidFill>
            </a:endParaRPr>
          </a:p>
          <a:p>
            <a:r>
              <a:rPr lang="en-IN" dirty="0">
                <a:solidFill>
                  <a:schemeClr val="bg1"/>
                </a:solidFill>
              </a:rPr>
              <a:t>6.</a:t>
            </a:r>
            <a:r>
              <a:rPr lang="en-IN" sz="2000" dirty="0">
                <a:solidFill>
                  <a:schemeClr val="accent2">
                    <a:lumMod val="20000"/>
                    <a:lumOff val="80000"/>
                  </a:schemeClr>
                </a:solidFill>
                <a:latin typeface="Book Antiqua" panose="02040602050305030304" pitchFamily="18" charset="0"/>
              </a:rPr>
              <a:t>Other new innovations : </a:t>
            </a:r>
            <a:r>
              <a:rPr lang="en-IN" dirty="0">
                <a:solidFill>
                  <a:schemeClr val="bg1"/>
                </a:solidFill>
              </a:rPr>
              <a:t>Described Briefly in Business studies </a:t>
            </a:r>
          </a:p>
        </p:txBody>
      </p:sp>
      <p:pic>
        <p:nvPicPr>
          <p:cNvPr id="6" name="Picture 5">
            <a:extLst>
              <a:ext uri="{FF2B5EF4-FFF2-40B4-BE49-F238E27FC236}">
                <a16:creationId xmlns:a16="http://schemas.microsoft.com/office/drawing/2014/main" id="{5C9CC30F-D52B-CC40-7A4B-06CF92D1F48C}"/>
              </a:ext>
            </a:extLst>
          </p:cNvPr>
          <p:cNvPicPr>
            <a:picLocks noChangeAspect="1"/>
          </p:cNvPicPr>
          <p:nvPr/>
        </p:nvPicPr>
        <p:blipFill>
          <a:blip r:embed="rId2">
            <a:alphaModFix amt="41000"/>
          </a:blip>
          <a:stretch>
            <a:fillRect/>
          </a:stretch>
        </p:blipFill>
        <p:spPr>
          <a:xfrm>
            <a:off x="-236196" y="226969"/>
            <a:ext cx="5764160" cy="1051113"/>
          </a:xfrm>
          <a:prstGeom prst="roundRect">
            <a:avLst>
              <a:gd name="adj" fmla="val 8594"/>
            </a:avLst>
          </a:prstGeom>
          <a:solidFill>
            <a:srgbClr val="FFFFFF">
              <a:shade val="85000"/>
              <a:alpha val="0"/>
            </a:srgbClr>
          </a:solidFill>
          <a:ln>
            <a:noFill/>
          </a:ln>
          <a:effectLst>
            <a:outerShdw blurRad="50800" dist="50800" dir="5400000" algn="ctr" rotWithShape="0">
              <a:srgbClr val="000000">
                <a:alpha val="74000"/>
              </a:srgbClr>
            </a:outerShdw>
            <a:reflection blurRad="12700" stA="38000" endPos="28000" dist="5000" dir="5400000" sy="-100000" algn="bl" rotWithShape="0"/>
          </a:effectLst>
        </p:spPr>
      </p:pic>
      <p:sp>
        <p:nvSpPr>
          <p:cNvPr id="8" name="TextBox 7">
            <a:extLst>
              <a:ext uri="{FF2B5EF4-FFF2-40B4-BE49-F238E27FC236}">
                <a16:creationId xmlns:a16="http://schemas.microsoft.com/office/drawing/2014/main" id="{0BD49F66-E301-2262-6E21-D5783D51D8D9}"/>
              </a:ext>
            </a:extLst>
          </p:cNvPr>
          <p:cNvSpPr txBox="1"/>
          <p:nvPr/>
        </p:nvSpPr>
        <p:spPr>
          <a:xfrm>
            <a:off x="108154" y="429359"/>
            <a:ext cx="5550976" cy="646331"/>
          </a:xfrm>
          <a:prstGeom prst="rect">
            <a:avLst/>
          </a:prstGeom>
          <a:noFill/>
        </p:spPr>
        <p:txBody>
          <a:bodyPr wrap="square">
            <a:spAutoFit/>
          </a:bodyPr>
          <a:lstStyle/>
          <a:p>
            <a:r>
              <a:rPr lang="en-IN" sz="3600" dirty="0">
                <a:solidFill>
                  <a:schemeClr val="accent2">
                    <a:lumMod val="20000"/>
                    <a:lumOff val="80000"/>
                  </a:schemeClr>
                </a:solidFill>
                <a:latin typeface="Book Antiqua" panose="02040602050305030304" pitchFamily="18" charset="0"/>
              </a:rPr>
              <a:t>Sustainability Initiatives:</a:t>
            </a:r>
          </a:p>
        </p:txBody>
      </p:sp>
      <p:pic>
        <p:nvPicPr>
          <p:cNvPr id="12" name="Picture 11">
            <a:extLst>
              <a:ext uri="{FF2B5EF4-FFF2-40B4-BE49-F238E27FC236}">
                <a16:creationId xmlns:a16="http://schemas.microsoft.com/office/drawing/2014/main" id="{21903382-DE9D-38F8-0139-4B1AB55C9784}"/>
              </a:ext>
            </a:extLst>
          </p:cNvPr>
          <p:cNvPicPr>
            <a:picLocks noChangeAspect="1"/>
          </p:cNvPicPr>
          <p:nvPr/>
        </p:nvPicPr>
        <p:blipFill>
          <a:blip r:embed="rId4"/>
          <a:stretch>
            <a:fillRect/>
          </a:stretch>
        </p:blipFill>
        <p:spPr>
          <a:xfrm rot="21299474">
            <a:off x="921484" y="1833564"/>
            <a:ext cx="1731112" cy="1283806"/>
          </a:xfrm>
          <a:prstGeom prst="rect">
            <a:avLst/>
          </a:prstGeom>
        </p:spPr>
      </p:pic>
      <p:pic>
        <p:nvPicPr>
          <p:cNvPr id="14" name="Picture 13">
            <a:extLst>
              <a:ext uri="{FF2B5EF4-FFF2-40B4-BE49-F238E27FC236}">
                <a16:creationId xmlns:a16="http://schemas.microsoft.com/office/drawing/2014/main" id="{90F07E20-E045-2A7B-3509-120DABE74660}"/>
              </a:ext>
            </a:extLst>
          </p:cNvPr>
          <p:cNvPicPr>
            <a:picLocks noChangeAspect="1"/>
          </p:cNvPicPr>
          <p:nvPr/>
        </p:nvPicPr>
        <p:blipFill>
          <a:blip r:embed="rId5"/>
          <a:stretch>
            <a:fillRect/>
          </a:stretch>
        </p:blipFill>
        <p:spPr>
          <a:xfrm rot="256755">
            <a:off x="2753708" y="2574668"/>
            <a:ext cx="1945015" cy="1656390"/>
          </a:xfrm>
          <a:prstGeom prst="rect">
            <a:avLst/>
          </a:prstGeom>
        </p:spPr>
      </p:pic>
      <p:pic>
        <p:nvPicPr>
          <p:cNvPr id="9" name="Picture 8">
            <a:extLst>
              <a:ext uri="{FF2B5EF4-FFF2-40B4-BE49-F238E27FC236}">
                <a16:creationId xmlns:a16="http://schemas.microsoft.com/office/drawing/2014/main" id="{2FC4B90A-12A8-F0BB-A270-11AFC0896646}"/>
              </a:ext>
            </a:extLst>
          </p:cNvPr>
          <p:cNvPicPr>
            <a:picLocks noChangeAspect="1"/>
          </p:cNvPicPr>
          <p:nvPr/>
        </p:nvPicPr>
        <p:blipFill>
          <a:blip r:embed="rId6"/>
          <a:stretch>
            <a:fillRect/>
          </a:stretch>
        </p:blipFill>
        <p:spPr>
          <a:xfrm rot="20689447">
            <a:off x="2645884" y="3936971"/>
            <a:ext cx="1850932" cy="1419572"/>
          </a:xfrm>
          <a:prstGeom prst="rect">
            <a:avLst/>
          </a:prstGeom>
        </p:spPr>
      </p:pic>
      <p:pic>
        <p:nvPicPr>
          <p:cNvPr id="18" name="Picture 17">
            <a:extLst>
              <a:ext uri="{FF2B5EF4-FFF2-40B4-BE49-F238E27FC236}">
                <a16:creationId xmlns:a16="http://schemas.microsoft.com/office/drawing/2014/main" id="{9AFDD93A-5B4C-C58C-DC53-503BA09154C0}"/>
              </a:ext>
            </a:extLst>
          </p:cNvPr>
          <p:cNvPicPr>
            <a:picLocks noChangeAspect="1"/>
          </p:cNvPicPr>
          <p:nvPr/>
        </p:nvPicPr>
        <p:blipFill>
          <a:blip r:embed="rId7"/>
          <a:stretch>
            <a:fillRect/>
          </a:stretch>
        </p:blipFill>
        <p:spPr>
          <a:xfrm>
            <a:off x="765997" y="4209170"/>
            <a:ext cx="1791143" cy="1594806"/>
          </a:xfrm>
          <a:prstGeom prst="rect">
            <a:avLst/>
          </a:prstGeom>
        </p:spPr>
      </p:pic>
      <p:pic>
        <p:nvPicPr>
          <p:cNvPr id="3" name="Picture 2">
            <a:extLst>
              <a:ext uri="{FF2B5EF4-FFF2-40B4-BE49-F238E27FC236}">
                <a16:creationId xmlns:a16="http://schemas.microsoft.com/office/drawing/2014/main" id="{DE25A9DE-3C5A-D36F-2064-1505B7CAC54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56156">
            <a:off x="1241596" y="2929480"/>
            <a:ext cx="1645208" cy="1581001"/>
          </a:xfrm>
          <a:prstGeom prst="rect">
            <a:avLst/>
          </a:prstGeom>
        </p:spPr>
      </p:pic>
    </p:spTree>
    <p:extLst>
      <p:ext uri="{BB962C8B-B14F-4D97-AF65-F5344CB8AC3E}">
        <p14:creationId xmlns:p14="http://schemas.microsoft.com/office/powerpoint/2010/main" val="3448644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958F0-6F26-AC56-AA1C-58F2242E7F35}"/>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19A3844A-C9F0-23CD-65CC-0C3796CE480E}"/>
              </a:ext>
            </a:extLst>
          </p:cNvPr>
          <p:cNvPicPr>
            <a:picLocks noChangeAspect="1"/>
          </p:cNvPicPr>
          <p:nvPr/>
        </p:nvPicPr>
        <p:blipFill>
          <a:blip r:embed="rId2"/>
          <a:stretch>
            <a:fillRect/>
          </a:stretch>
        </p:blipFill>
        <p:spPr>
          <a:xfrm>
            <a:off x="0" y="0"/>
            <a:ext cx="12192000" cy="6858000"/>
          </a:xfrm>
          <a:prstGeom prst="rect">
            <a:avLst/>
          </a:prstGeom>
        </p:spPr>
      </p:pic>
      <p:pic>
        <p:nvPicPr>
          <p:cNvPr id="15" name="Picture 14">
            <a:extLst>
              <a:ext uri="{FF2B5EF4-FFF2-40B4-BE49-F238E27FC236}">
                <a16:creationId xmlns:a16="http://schemas.microsoft.com/office/drawing/2014/main" id="{7193DE5A-EB79-D0F7-3522-8EA523F0B1AC}"/>
              </a:ext>
            </a:extLst>
          </p:cNvPr>
          <p:cNvPicPr>
            <a:picLocks noChangeAspect="1"/>
          </p:cNvPicPr>
          <p:nvPr/>
        </p:nvPicPr>
        <p:blipFill>
          <a:blip r:embed="rId3"/>
          <a:stretch>
            <a:fillRect/>
          </a:stretch>
        </p:blipFill>
        <p:spPr>
          <a:xfrm>
            <a:off x="98324" y="88490"/>
            <a:ext cx="11985522" cy="6685936"/>
          </a:xfrm>
          <a:prstGeom prst="rect">
            <a:avLst/>
          </a:prstGeom>
        </p:spPr>
      </p:pic>
      <p:pic>
        <p:nvPicPr>
          <p:cNvPr id="5" name="Picture 4">
            <a:extLst>
              <a:ext uri="{FF2B5EF4-FFF2-40B4-BE49-F238E27FC236}">
                <a16:creationId xmlns:a16="http://schemas.microsoft.com/office/drawing/2014/main" id="{AA3F6290-1D2A-8D87-0DC4-244CE597C03F}"/>
              </a:ext>
            </a:extLst>
          </p:cNvPr>
          <p:cNvPicPr>
            <a:picLocks noChangeAspect="1"/>
          </p:cNvPicPr>
          <p:nvPr/>
        </p:nvPicPr>
        <p:blipFill>
          <a:blip r:embed="rId2">
            <a:alphaModFix amt="41000"/>
          </a:blip>
          <a:stretch>
            <a:fillRect/>
          </a:stretch>
        </p:blipFill>
        <p:spPr>
          <a:xfrm>
            <a:off x="810490" y="6218402"/>
            <a:ext cx="10754589" cy="454257"/>
          </a:xfrm>
          <a:prstGeom prst="roundRect">
            <a:avLst>
              <a:gd name="adj" fmla="val 8594"/>
            </a:avLst>
          </a:prstGeom>
          <a:solidFill>
            <a:srgbClr val="FFFFFF">
              <a:shade val="85000"/>
              <a:alpha val="0"/>
            </a:srgbClr>
          </a:solidFill>
          <a:ln>
            <a:noFill/>
          </a:ln>
          <a:effectLst>
            <a:outerShdw blurRad="50800" dist="50800" dir="5400000" algn="ctr" rotWithShape="0">
              <a:srgbClr val="000000">
                <a:alpha val="74000"/>
              </a:srgbClr>
            </a:outerShdw>
            <a:reflection blurRad="12700" stA="38000" endPos="28000" dist="5000" dir="5400000" sy="-100000" algn="bl" rotWithShape="0"/>
          </a:effectLst>
        </p:spPr>
      </p:pic>
      <p:pic>
        <p:nvPicPr>
          <p:cNvPr id="6" name="Picture 5">
            <a:extLst>
              <a:ext uri="{FF2B5EF4-FFF2-40B4-BE49-F238E27FC236}">
                <a16:creationId xmlns:a16="http://schemas.microsoft.com/office/drawing/2014/main" id="{DC74ABDC-4956-2B46-2409-256C4A14DEA1}"/>
              </a:ext>
            </a:extLst>
          </p:cNvPr>
          <p:cNvPicPr>
            <a:picLocks noChangeAspect="1"/>
          </p:cNvPicPr>
          <p:nvPr/>
        </p:nvPicPr>
        <p:blipFill>
          <a:blip r:embed="rId2">
            <a:alphaModFix amt="41000"/>
          </a:blip>
          <a:stretch>
            <a:fillRect/>
          </a:stretch>
        </p:blipFill>
        <p:spPr>
          <a:xfrm>
            <a:off x="2150917" y="1873759"/>
            <a:ext cx="7294418" cy="2012441"/>
          </a:xfrm>
          <a:prstGeom prst="roundRect">
            <a:avLst>
              <a:gd name="adj" fmla="val 8594"/>
            </a:avLst>
          </a:prstGeom>
          <a:solidFill>
            <a:srgbClr val="FFFFFF">
              <a:shade val="85000"/>
              <a:alpha val="0"/>
            </a:srgbClr>
          </a:solidFill>
          <a:ln>
            <a:noFill/>
          </a:ln>
          <a:effectLst>
            <a:outerShdw blurRad="50800" dist="50800" dir="5400000" algn="ctr" rotWithShape="0">
              <a:srgbClr val="000000">
                <a:alpha val="74000"/>
              </a:srgbClr>
            </a:outerShdw>
            <a:reflection blurRad="12700" stA="38000" endPos="28000" dist="5000" dir="5400000" sy="-100000" algn="bl" rotWithShape="0"/>
          </a:effectLst>
        </p:spPr>
      </p:pic>
      <p:sp>
        <p:nvSpPr>
          <p:cNvPr id="2" name="TextBox 1">
            <a:extLst>
              <a:ext uri="{FF2B5EF4-FFF2-40B4-BE49-F238E27FC236}">
                <a16:creationId xmlns:a16="http://schemas.microsoft.com/office/drawing/2014/main" id="{79AD6316-B928-05C5-A0BE-E8AFCFCECBE5}"/>
              </a:ext>
            </a:extLst>
          </p:cNvPr>
          <p:cNvSpPr txBox="1"/>
          <p:nvPr/>
        </p:nvSpPr>
        <p:spPr>
          <a:xfrm>
            <a:off x="2982191" y="6271312"/>
            <a:ext cx="5631872" cy="369332"/>
          </a:xfrm>
          <a:prstGeom prst="rect">
            <a:avLst/>
          </a:prstGeom>
          <a:noFill/>
        </p:spPr>
        <p:txBody>
          <a:bodyPr wrap="square" rtlCol="0">
            <a:spAutoFit/>
          </a:bodyPr>
          <a:lstStyle/>
          <a:p>
            <a:r>
              <a:rPr lang="en-IN" dirty="0">
                <a:solidFill>
                  <a:schemeClr val="bg1"/>
                </a:solidFill>
              </a:rPr>
              <a:t>All the images used are generated by </a:t>
            </a:r>
            <a:r>
              <a:rPr lang="en-IN" dirty="0">
                <a:solidFill>
                  <a:schemeClr val="accent2">
                    <a:lumMod val="20000"/>
                    <a:lumOff val="80000"/>
                  </a:schemeClr>
                </a:solidFill>
              </a:rPr>
              <a:t>“GOOGLE GEMINI”</a:t>
            </a:r>
            <a:r>
              <a:rPr lang="en-IN" dirty="0">
                <a:solidFill>
                  <a:schemeClr val="bg1"/>
                </a:solidFill>
              </a:rPr>
              <a:t>.</a:t>
            </a:r>
          </a:p>
        </p:txBody>
      </p:sp>
      <p:sp>
        <p:nvSpPr>
          <p:cNvPr id="7" name="Rectangle 6">
            <a:extLst>
              <a:ext uri="{FF2B5EF4-FFF2-40B4-BE49-F238E27FC236}">
                <a16:creationId xmlns:a16="http://schemas.microsoft.com/office/drawing/2014/main" id="{D05AE0CC-FBA4-AA62-828F-E01C68A98BC1}"/>
              </a:ext>
            </a:extLst>
          </p:cNvPr>
          <p:cNvSpPr/>
          <p:nvPr/>
        </p:nvSpPr>
        <p:spPr>
          <a:xfrm>
            <a:off x="3849994" y="2230116"/>
            <a:ext cx="3688446" cy="923330"/>
          </a:xfrm>
          <a:prstGeom prst="rect">
            <a:avLst/>
          </a:prstGeom>
          <a:noFill/>
        </p:spPr>
        <p:txBody>
          <a:bodyPr wrap="none" lIns="91440" tIns="45720" rIns="91440" bIns="45720">
            <a:spAutoFit/>
          </a:bodyPr>
          <a:lstStyle/>
          <a:p>
            <a:pPr algn="ctr"/>
            <a:r>
              <a:rPr lang="en-US" sz="5400" b="1" spc="50" dirty="0">
                <a:ln w="0"/>
                <a:solidFill>
                  <a:schemeClr val="bg2"/>
                </a:solidFill>
                <a:effectLst>
                  <a:innerShdw blurRad="63500" dist="50800" dir="13500000">
                    <a:srgbClr val="000000">
                      <a:alpha val="50000"/>
                    </a:srgbClr>
                  </a:innerShdw>
                </a:effectLst>
              </a:rPr>
              <a:t>THANK YOU</a:t>
            </a:r>
            <a:endParaRPr lang="en-US" sz="5400" b="1" cap="none" spc="50" dirty="0">
              <a:ln w="0"/>
              <a:solidFill>
                <a:schemeClr val="bg2"/>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2977025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12EDA-18F3-36CC-E9EA-A660FDEEBE4A}"/>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B6CD6931-F0DA-C40C-DF03-379D7A667921}"/>
              </a:ext>
            </a:extLst>
          </p:cNvPr>
          <p:cNvPicPr>
            <a:picLocks noChangeAspect="1"/>
          </p:cNvPicPr>
          <p:nvPr/>
        </p:nvPicPr>
        <p:blipFill>
          <a:blip r:embed="rId2"/>
          <a:stretch>
            <a:fillRect/>
          </a:stretch>
        </p:blipFill>
        <p:spPr>
          <a:xfrm>
            <a:off x="0" y="0"/>
            <a:ext cx="12192000" cy="6858000"/>
          </a:xfrm>
          <a:prstGeom prst="rect">
            <a:avLst/>
          </a:prstGeom>
        </p:spPr>
      </p:pic>
      <p:pic>
        <p:nvPicPr>
          <p:cNvPr id="15" name="Picture 14">
            <a:extLst>
              <a:ext uri="{FF2B5EF4-FFF2-40B4-BE49-F238E27FC236}">
                <a16:creationId xmlns:a16="http://schemas.microsoft.com/office/drawing/2014/main" id="{73531749-EA0E-C1AB-B6DA-FF01B19EF5B3}"/>
              </a:ext>
            </a:extLst>
          </p:cNvPr>
          <p:cNvPicPr>
            <a:picLocks noChangeAspect="1"/>
          </p:cNvPicPr>
          <p:nvPr/>
        </p:nvPicPr>
        <p:blipFill>
          <a:blip r:embed="rId3"/>
          <a:stretch>
            <a:fillRect/>
          </a:stretch>
        </p:blipFill>
        <p:spPr>
          <a:xfrm>
            <a:off x="98324" y="88490"/>
            <a:ext cx="11985522" cy="6685936"/>
          </a:xfrm>
          <a:prstGeom prst="rect">
            <a:avLst/>
          </a:prstGeom>
        </p:spPr>
      </p:pic>
      <p:pic>
        <p:nvPicPr>
          <p:cNvPr id="5" name="Picture 4">
            <a:extLst>
              <a:ext uri="{FF2B5EF4-FFF2-40B4-BE49-F238E27FC236}">
                <a16:creationId xmlns:a16="http://schemas.microsoft.com/office/drawing/2014/main" id="{96D1D44B-037B-5437-35E0-79BC84BB3DDA}"/>
              </a:ext>
            </a:extLst>
          </p:cNvPr>
          <p:cNvPicPr>
            <a:picLocks noChangeAspect="1"/>
          </p:cNvPicPr>
          <p:nvPr/>
        </p:nvPicPr>
        <p:blipFill>
          <a:blip r:embed="rId2">
            <a:alphaModFix amt="41000"/>
          </a:blip>
          <a:stretch>
            <a:fillRect/>
          </a:stretch>
        </p:blipFill>
        <p:spPr>
          <a:xfrm>
            <a:off x="191731" y="5354767"/>
            <a:ext cx="3775364" cy="559384"/>
          </a:xfrm>
          <a:prstGeom prst="roundRect">
            <a:avLst>
              <a:gd name="adj" fmla="val 8594"/>
            </a:avLst>
          </a:prstGeom>
          <a:solidFill>
            <a:srgbClr val="FFFFFF">
              <a:shade val="85000"/>
              <a:alpha val="0"/>
            </a:srgbClr>
          </a:solidFill>
          <a:ln>
            <a:noFill/>
          </a:ln>
          <a:effectLst>
            <a:outerShdw blurRad="50800" dist="50800" dir="5400000" algn="ctr" rotWithShape="0">
              <a:srgbClr val="000000">
                <a:alpha val="74000"/>
              </a:srgbClr>
            </a:outerShdw>
            <a:reflection blurRad="12700" stA="38000" endPos="28000" dist="5000" dir="5400000" sy="-100000" algn="bl" rotWithShape="0"/>
          </a:effectLst>
        </p:spPr>
      </p:pic>
      <p:pic>
        <p:nvPicPr>
          <p:cNvPr id="6" name="Picture 5">
            <a:extLst>
              <a:ext uri="{FF2B5EF4-FFF2-40B4-BE49-F238E27FC236}">
                <a16:creationId xmlns:a16="http://schemas.microsoft.com/office/drawing/2014/main" id="{726D0526-99CA-7FBA-F892-41021ACCFC3A}"/>
              </a:ext>
            </a:extLst>
          </p:cNvPr>
          <p:cNvPicPr>
            <a:picLocks noChangeAspect="1"/>
          </p:cNvPicPr>
          <p:nvPr/>
        </p:nvPicPr>
        <p:blipFill>
          <a:blip r:embed="rId2">
            <a:alphaModFix amt="41000"/>
          </a:blip>
          <a:stretch>
            <a:fillRect/>
          </a:stretch>
        </p:blipFill>
        <p:spPr>
          <a:xfrm>
            <a:off x="-236196" y="226969"/>
            <a:ext cx="4412671" cy="1051113"/>
          </a:xfrm>
          <a:prstGeom prst="roundRect">
            <a:avLst>
              <a:gd name="adj" fmla="val 8594"/>
            </a:avLst>
          </a:prstGeom>
          <a:solidFill>
            <a:srgbClr val="FFFFFF">
              <a:shade val="85000"/>
              <a:alpha val="0"/>
            </a:srgbClr>
          </a:solidFill>
          <a:ln>
            <a:noFill/>
          </a:ln>
          <a:effectLst>
            <a:outerShdw blurRad="50800" dist="50800" dir="5400000" algn="ctr" rotWithShape="0">
              <a:srgbClr val="000000">
                <a:alpha val="74000"/>
              </a:srgbClr>
            </a:outerShdw>
            <a:reflection blurRad="12700" stA="38000" endPos="28000" dist="5000" dir="5400000" sy="-100000" algn="bl" rotWithShape="0"/>
          </a:effectLst>
        </p:spPr>
      </p:pic>
      <p:sp>
        <p:nvSpPr>
          <p:cNvPr id="8" name="TextBox 7">
            <a:extLst>
              <a:ext uri="{FF2B5EF4-FFF2-40B4-BE49-F238E27FC236}">
                <a16:creationId xmlns:a16="http://schemas.microsoft.com/office/drawing/2014/main" id="{96F75CB8-0365-4756-84EA-3EF4ED022251}"/>
              </a:ext>
            </a:extLst>
          </p:cNvPr>
          <p:cNvSpPr txBox="1"/>
          <p:nvPr/>
        </p:nvSpPr>
        <p:spPr>
          <a:xfrm>
            <a:off x="723566" y="429359"/>
            <a:ext cx="4412671" cy="646331"/>
          </a:xfrm>
          <a:prstGeom prst="rect">
            <a:avLst/>
          </a:prstGeom>
          <a:noFill/>
        </p:spPr>
        <p:txBody>
          <a:bodyPr wrap="square">
            <a:spAutoFit/>
          </a:bodyPr>
          <a:lstStyle/>
          <a:p>
            <a:r>
              <a:rPr lang="en-IN" sz="3600" dirty="0">
                <a:solidFill>
                  <a:schemeClr val="accent2">
                    <a:lumMod val="20000"/>
                    <a:lumOff val="80000"/>
                  </a:schemeClr>
                </a:solidFill>
                <a:latin typeface="Book Antiqua" panose="02040602050305030304" pitchFamily="18" charset="0"/>
              </a:rPr>
              <a:t>Location:</a:t>
            </a:r>
          </a:p>
        </p:txBody>
      </p:sp>
      <p:pic>
        <p:nvPicPr>
          <p:cNvPr id="3" name="Picture 2">
            <a:extLst>
              <a:ext uri="{FF2B5EF4-FFF2-40B4-BE49-F238E27FC236}">
                <a16:creationId xmlns:a16="http://schemas.microsoft.com/office/drawing/2014/main" id="{E38B4B2E-488C-DBD9-01BF-36F544A1978B}"/>
              </a:ext>
            </a:extLst>
          </p:cNvPr>
          <p:cNvPicPr>
            <a:picLocks noChangeAspect="1"/>
          </p:cNvPicPr>
          <p:nvPr/>
        </p:nvPicPr>
        <p:blipFill>
          <a:blip r:embed="rId4"/>
          <a:stretch>
            <a:fillRect/>
          </a:stretch>
        </p:blipFill>
        <p:spPr>
          <a:xfrm>
            <a:off x="1580903" y="1505051"/>
            <a:ext cx="4139459" cy="3489648"/>
          </a:xfrm>
          <a:prstGeom prst="rect">
            <a:avLst/>
          </a:prstGeom>
        </p:spPr>
      </p:pic>
      <p:pic>
        <p:nvPicPr>
          <p:cNvPr id="9" name="Picture 8">
            <a:extLst>
              <a:ext uri="{FF2B5EF4-FFF2-40B4-BE49-F238E27FC236}">
                <a16:creationId xmlns:a16="http://schemas.microsoft.com/office/drawing/2014/main" id="{1504ED79-78ED-C75A-95B0-6FB87C4E0A4A}"/>
              </a:ext>
            </a:extLst>
          </p:cNvPr>
          <p:cNvPicPr>
            <a:picLocks noChangeAspect="1"/>
          </p:cNvPicPr>
          <p:nvPr/>
        </p:nvPicPr>
        <p:blipFill>
          <a:blip r:embed="rId2">
            <a:alphaModFix amt="41000"/>
          </a:blip>
          <a:stretch>
            <a:fillRect/>
          </a:stretch>
        </p:blipFill>
        <p:spPr>
          <a:xfrm>
            <a:off x="1704525" y="4222947"/>
            <a:ext cx="1593254" cy="587931"/>
          </a:xfrm>
          <a:prstGeom prst="roundRect">
            <a:avLst>
              <a:gd name="adj" fmla="val 8594"/>
            </a:avLst>
          </a:prstGeom>
          <a:solidFill>
            <a:srgbClr val="FFFFFF">
              <a:shade val="85000"/>
              <a:alpha val="0"/>
            </a:srgbClr>
          </a:solidFill>
          <a:ln>
            <a:noFill/>
          </a:ln>
          <a:effectLst>
            <a:outerShdw blurRad="50800" dist="50800" dir="5400000" algn="ctr" rotWithShape="0">
              <a:srgbClr val="000000">
                <a:alpha val="74000"/>
              </a:srgbClr>
            </a:outerShdw>
            <a:reflection blurRad="12700" stA="38000" endPos="28000" dist="5000" dir="5400000" sy="-100000" algn="bl" rotWithShape="0"/>
          </a:effectLst>
        </p:spPr>
      </p:pic>
      <p:sp>
        <p:nvSpPr>
          <p:cNvPr id="7" name="TextBox 6">
            <a:extLst>
              <a:ext uri="{FF2B5EF4-FFF2-40B4-BE49-F238E27FC236}">
                <a16:creationId xmlns:a16="http://schemas.microsoft.com/office/drawing/2014/main" id="{7FF9C76C-C0E1-5C18-A74A-4BFA8C088662}"/>
              </a:ext>
            </a:extLst>
          </p:cNvPr>
          <p:cNvSpPr txBox="1"/>
          <p:nvPr/>
        </p:nvSpPr>
        <p:spPr>
          <a:xfrm>
            <a:off x="1723983" y="4251656"/>
            <a:ext cx="1926649" cy="523220"/>
          </a:xfrm>
          <a:prstGeom prst="rect">
            <a:avLst/>
          </a:prstGeom>
          <a:noFill/>
        </p:spPr>
        <p:txBody>
          <a:bodyPr wrap="square" rtlCol="0">
            <a:spAutoFit/>
          </a:bodyPr>
          <a:lstStyle/>
          <a:p>
            <a:r>
              <a:rPr lang="en-IN" sz="1400" b="1" dirty="0">
                <a:solidFill>
                  <a:schemeClr val="bg1"/>
                </a:solidFill>
              </a:rPr>
              <a:t>28.7 degrees N</a:t>
            </a:r>
          </a:p>
          <a:p>
            <a:r>
              <a:rPr lang="en-IN" sz="1400" b="1" dirty="0">
                <a:solidFill>
                  <a:schemeClr val="bg1"/>
                </a:solidFill>
              </a:rPr>
              <a:t>77.1 degrees E</a:t>
            </a:r>
          </a:p>
        </p:txBody>
      </p:sp>
      <p:sp>
        <p:nvSpPr>
          <p:cNvPr id="10" name="TextBox 9">
            <a:extLst>
              <a:ext uri="{FF2B5EF4-FFF2-40B4-BE49-F238E27FC236}">
                <a16:creationId xmlns:a16="http://schemas.microsoft.com/office/drawing/2014/main" id="{02384EC3-FB06-A783-0A22-3B56A0942795}"/>
              </a:ext>
            </a:extLst>
          </p:cNvPr>
          <p:cNvSpPr txBox="1"/>
          <p:nvPr/>
        </p:nvSpPr>
        <p:spPr>
          <a:xfrm>
            <a:off x="307594" y="5434404"/>
            <a:ext cx="3131798" cy="400110"/>
          </a:xfrm>
          <a:prstGeom prst="rect">
            <a:avLst/>
          </a:prstGeom>
          <a:noFill/>
        </p:spPr>
        <p:txBody>
          <a:bodyPr wrap="square" rtlCol="0">
            <a:spAutoFit/>
          </a:bodyPr>
          <a:lstStyle/>
          <a:p>
            <a:r>
              <a:rPr lang="en-IN" sz="2000" dirty="0">
                <a:solidFill>
                  <a:schemeClr val="accent2">
                    <a:lumMod val="20000"/>
                    <a:lumOff val="80000"/>
                  </a:schemeClr>
                </a:solidFill>
                <a:latin typeface="Book Antiqua" panose="02040602050305030304" pitchFamily="18" charset="0"/>
              </a:rPr>
              <a:t>CITY NAME:   </a:t>
            </a:r>
            <a:r>
              <a:rPr lang="en-IN" dirty="0">
                <a:solidFill>
                  <a:schemeClr val="bg1"/>
                </a:solidFill>
              </a:rPr>
              <a:t>SWARGANSH</a:t>
            </a:r>
          </a:p>
        </p:txBody>
      </p:sp>
      <p:pic>
        <p:nvPicPr>
          <p:cNvPr id="14" name="Picture 13">
            <a:extLst>
              <a:ext uri="{FF2B5EF4-FFF2-40B4-BE49-F238E27FC236}">
                <a16:creationId xmlns:a16="http://schemas.microsoft.com/office/drawing/2014/main" id="{1C9BE83C-3380-9777-153E-7C9A85A6D42C}"/>
              </a:ext>
            </a:extLst>
          </p:cNvPr>
          <p:cNvPicPr>
            <a:picLocks noChangeAspect="1"/>
          </p:cNvPicPr>
          <p:nvPr/>
        </p:nvPicPr>
        <p:blipFill>
          <a:blip r:embed="rId2">
            <a:alphaModFix amt="41000"/>
          </a:blip>
          <a:stretch>
            <a:fillRect/>
          </a:stretch>
        </p:blipFill>
        <p:spPr>
          <a:xfrm>
            <a:off x="191731" y="6089194"/>
            <a:ext cx="3775365" cy="530096"/>
          </a:xfrm>
          <a:prstGeom prst="roundRect">
            <a:avLst>
              <a:gd name="adj" fmla="val 8594"/>
            </a:avLst>
          </a:prstGeom>
          <a:solidFill>
            <a:srgbClr val="FFFFFF">
              <a:shade val="85000"/>
              <a:alpha val="0"/>
            </a:srgbClr>
          </a:solidFill>
          <a:ln>
            <a:noFill/>
          </a:ln>
          <a:effectLst>
            <a:outerShdw blurRad="50800" dist="50800" dir="5400000" algn="ctr" rotWithShape="0">
              <a:srgbClr val="000000">
                <a:alpha val="74000"/>
              </a:srgbClr>
            </a:outerShdw>
            <a:reflection blurRad="12700" stA="38000" endPos="28000" dist="5000" dir="5400000" sy="-100000" algn="bl" rotWithShape="0"/>
          </a:effectLst>
        </p:spPr>
      </p:pic>
      <p:sp>
        <p:nvSpPr>
          <p:cNvPr id="13" name="TextBox 12">
            <a:extLst>
              <a:ext uri="{FF2B5EF4-FFF2-40B4-BE49-F238E27FC236}">
                <a16:creationId xmlns:a16="http://schemas.microsoft.com/office/drawing/2014/main" id="{D1932F55-0BEA-FC87-6434-D9D18D3759D8}"/>
              </a:ext>
            </a:extLst>
          </p:cNvPr>
          <p:cNvSpPr txBox="1"/>
          <p:nvPr/>
        </p:nvSpPr>
        <p:spPr>
          <a:xfrm>
            <a:off x="439841" y="6154187"/>
            <a:ext cx="3210791" cy="400110"/>
          </a:xfrm>
          <a:prstGeom prst="rect">
            <a:avLst/>
          </a:prstGeom>
          <a:noFill/>
        </p:spPr>
        <p:txBody>
          <a:bodyPr wrap="square" rtlCol="0">
            <a:spAutoFit/>
          </a:bodyPr>
          <a:lstStyle/>
          <a:p>
            <a:r>
              <a:rPr lang="en-IN" sz="2000" dirty="0">
                <a:solidFill>
                  <a:schemeClr val="accent2">
                    <a:lumMod val="20000"/>
                    <a:lumOff val="80000"/>
                  </a:schemeClr>
                </a:solidFill>
                <a:latin typeface="Book Antiqua" panose="02040602050305030304" pitchFamily="18" charset="0"/>
              </a:rPr>
              <a:t>PIN CODE</a:t>
            </a:r>
            <a:r>
              <a:rPr lang="en-IN" dirty="0">
                <a:solidFill>
                  <a:schemeClr val="bg1"/>
                </a:solidFill>
              </a:rPr>
              <a:t>:     110001</a:t>
            </a:r>
          </a:p>
        </p:txBody>
      </p:sp>
      <p:pic>
        <p:nvPicPr>
          <p:cNvPr id="18" name="Picture 17">
            <a:extLst>
              <a:ext uri="{FF2B5EF4-FFF2-40B4-BE49-F238E27FC236}">
                <a16:creationId xmlns:a16="http://schemas.microsoft.com/office/drawing/2014/main" id="{479577AE-9F5E-F590-1FCF-7D7F5C6405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8177" y="1505051"/>
            <a:ext cx="4366043" cy="3489648"/>
          </a:xfrm>
          <a:prstGeom prst="rect">
            <a:avLst/>
          </a:prstGeom>
        </p:spPr>
      </p:pic>
      <p:pic>
        <p:nvPicPr>
          <p:cNvPr id="19" name="Picture 18">
            <a:extLst>
              <a:ext uri="{FF2B5EF4-FFF2-40B4-BE49-F238E27FC236}">
                <a16:creationId xmlns:a16="http://schemas.microsoft.com/office/drawing/2014/main" id="{733FEE2D-2FC5-253F-84F2-81E61F4D3C7D}"/>
              </a:ext>
            </a:extLst>
          </p:cNvPr>
          <p:cNvPicPr>
            <a:picLocks noChangeAspect="1"/>
          </p:cNvPicPr>
          <p:nvPr/>
        </p:nvPicPr>
        <p:blipFill>
          <a:blip r:embed="rId2">
            <a:alphaModFix amt="41000"/>
          </a:blip>
          <a:stretch>
            <a:fillRect/>
          </a:stretch>
        </p:blipFill>
        <p:spPr>
          <a:xfrm>
            <a:off x="7627041" y="5354767"/>
            <a:ext cx="3775364" cy="559384"/>
          </a:xfrm>
          <a:prstGeom prst="roundRect">
            <a:avLst>
              <a:gd name="adj" fmla="val 8594"/>
            </a:avLst>
          </a:prstGeom>
          <a:solidFill>
            <a:srgbClr val="FFFFFF">
              <a:shade val="85000"/>
              <a:alpha val="0"/>
            </a:srgbClr>
          </a:solidFill>
          <a:ln>
            <a:noFill/>
          </a:ln>
          <a:effectLst>
            <a:outerShdw blurRad="50800" dist="50800" dir="5400000" algn="ctr" rotWithShape="0">
              <a:srgbClr val="000000">
                <a:alpha val="74000"/>
              </a:srgbClr>
            </a:outerShdw>
            <a:reflection blurRad="12700" stA="38000" endPos="28000" dist="5000" dir="5400000" sy="-100000" algn="bl" rotWithShape="0"/>
          </a:effectLst>
        </p:spPr>
      </p:pic>
      <p:sp>
        <p:nvSpPr>
          <p:cNvPr id="20" name="TextBox 19">
            <a:extLst>
              <a:ext uri="{FF2B5EF4-FFF2-40B4-BE49-F238E27FC236}">
                <a16:creationId xmlns:a16="http://schemas.microsoft.com/office/drawing/2014/main" id="{CB0DDC48-40EE-8309-D84F-7FE9557833F3}"/>
              </a:ext>
            </a:extLst>
          </p:cNvPr>
          <p:cNvSpPr txBox="1"/>
          <p:nvPr/>
        </p:nvSpPr>
        <p:spPr>
          <a:xfrm>
            <a:off x="7751618" y="5434404"/>
            <a:ext cx="3512127" cy="369332"/>
          </a:xfrm>
          <a:prstGeom prst="rect">
            <a:avLst/>
          </a:prstGeom>
          <a:noFill/>
        </p:spPr>
        <p:txBody>
          <a:bodyPr wrap="square" rtlCol="0">
            <a:spAutoFit/>
          </a:bodyPr>
          <a:lstStyle/>
          <a:p>
            <a:r>
              <a:rPr lang="en-IN" dirty="0">
                <a:solidFill>
                  <a:schemeClr val="accent2">
                    <a:lumMod val="20000"/>
                    <a:lumOff val="80000"/>
                  </a:schemeClr>
                </a:solidFill>
                <a:latin typeface="Book Antiqua" panose="02040602050305030304" pitchFamily="18" charset="0"/>
              </a:rPr>
              <a:t>AREA</a:t>
            </a:r>
            <a:r>
              <a:rPr lang="en-IN" sz="1800" dirty="0">
                <a:solidFill>
                  <a:schemeClr val="accent2">
                    <a:lumMod val="20000"/>
                    <a:lumOff val="80000"/>
                  </a:schemeClr>
                </a:solidFill>
                <a:latin typeface="Book Antiqua" panose="02040602050305030304" pitchFamily="18" charset="0"/>
              </a:rPr>
              <a:t>:   </a:t>
            </a:r>
            <a:r>
              <a:rPr lang="en-IN" sz="1800" dirty="0">
                <a:solidFill>
                  <a:schemeClr val="bg1"/>
                </a:solidFill>
                <a:latin typeface="Book Antiqua" panose="02040602050305030304" pitchFamily="18" charset="0"/>
              </a:rPr>
              <a:t>1500</a:t>
            </a:r>
            <a:r>
              <a:rPr lang="en-IN" dirty="0">
                <a:solidFill>
                  <a:schemeClr val="bg1"/>
                </a:solidFill>
                <a:latin typeface="Book Antiqua" panose="02040602050305030304" pitchFamily="18" charset="0"/>
              </a:rPr>
              <a:t> sq.km</a:t>
            </a:r>
            <a:endParaRPr lang="en-IN" dirty="0">
              <a:solidFill>
                <a:schemeClr val="bg1"/>
              </a:solidFill>
            </a:endParaRPr>
          </a:p>
        </p:txBody>
      </p:sp>
      <p:pic>
        <p:nvPicPr>
          <p:cNvPr id="21" name="Picture 20">
            <a:extLst>
              <a:ext uri="{FF2B5EF4-FFF2-40B4-BE49-F238E27FC236}">
                <a16:creationId xmlns:a16="http://schemas.microsoft.com/office/drawing/2014/main" id="{12CF9310-F997-595F-031C-C9704C980577}"/>
              </a:ext>
            </a:extLst>
          </p:cNvPr>
          <p:cNvPicPr>
            <a:picLocks noChangeAspect="1"/>
          </p:cNvPicPr>
          <p:nvPr/>
        </p:nvPicPr>
        <p:blipFill>
          <a:blip r:embed="rId2">
            <a:alphaModFix amt="41000"/>
          </a:blip>
          <a:stretch>
            <a:fillRect/>
          </a:stretch>
        </p:blipFill>
        <p:spPr>
          <a:xfrm>
            <a:off x="7627041" y="6059906"/>
            <a:ext cx="3775364" cy="559384"/>
          </a:xfrm>
          <a:prstGeom prst="roundRect">
            <a:avLst>
              <a:gd name="adj" fmla="val 8594"/>
            </a:avLst>
          </a:prstGeom>
          <a:solidFill>
            <a:srgbClr val="FFFFFF">
              <a:shade val="85000"/>
              <a:alpha val="0"/>
            </a:srgbClr>
          </a:solidFill>
          <a:ln>
            <a:noFill/>
          </a:ln>
          <a:effectLst>
            <a:outerShdw blurRad="50800" dist="50800" dir="5400000" algn="ctr" rotWithShape="0">
              <a:srgbClr val="000000">
                <a:alpha val="74000"/>
              </a:srgbClr>
            </a:outerShdw>
            <a:reflection blurRad="12700" stA="38000" endPos="28000" dist="5000" dir="5400000" sy="-100000" algn="bl" rotWithShape="0"/>
          </a:effectLst>
        </p:spPr>
      </p:pic>
      <p:sp>
        <p:nvSpPr>
          <p:cNvPr id="23" name="TextBox 22">
            <a:extLst>
              <a:ext uri="{FF2B5EF4-FFF2-40B4-BE49-F238E27FC236}">
                <a16:creationId xmlns:a16="http://schemas.microsoft.com/office/drawing/2014/main" id="{3BC9C70A-4E60-AB83-997D-37E69BDD9DEC}"/>
              </a:ext>
            </a:extLst>
          </p:cNvPr>
          <p:cNvSpPr txBox="1"/>
          <p:nvPr/>
        </p:nvSpPr>
        <p:spPr>
          <a:xfrm>
            <a:off x="7720448" y="6177343"/>
            <a:ext cx="3775365" cy="369332"/>
          </a:xfrm>
          <a:prstGeom prst="rect">
            <a:avLst/>
          </a:prstGeom>
          <a:noFill/>
        </p:spPr>
        <p:txBody>
          <a:bodyPr wrap="square">
            <a:spAutoFit/>
          </a:bodyPr>
          <a:lstStyle/>
          <a:p>
            <a:r>
              <a:rPr lang="en-IN" sz="1800" dirty="0">
                <a:solidFill>
                  <a:schemeClr val="accent2">
                    <a:lumMod val="20000"/>
                    <a:lumOff val="80000"/>
                  </a:schemeClr>
                </a:solidFill>
                <a:latin typeface="Book Antiqua" panose="02040602050305030304" pitchFamily="18" charset="0"/>
              </a:rPr>
              <a:t>TIME ZONE:   </a:t>
            </a:r>
            <a:r>
              <a:rPr lang="en-IN" dirty="0">
                <a:solidFill>
                  <a:schemeClr val="bg1"/>
                </a:solidFill>
                <a:latin typeface="Book Antiqua" panose="02040602050305030304" pitchFamily="18" charset="0"/>
              </a:rPr>
              <a:t>JST(UTC+ 05:30)</a:t>
            </a:r>
            <a:endParaRPr lang="en-IN" dirty="0">
              <a:solidFill>
                <a:schemeClr val="bg1"/>
              </a:solidFill>
            </a:endParaRPr>
          </a:p>
        </p:txBody>
      </p:sp>
    </p:spTree>
    <p:extLst>
      <p:ext uri="{BB962C8B-B14F-4D97-AF65-F5344CB8AC3E}">
        <p14:creationId xmlns:p14="http://schemas.microsoft.com/office/powerpoint/2010/main" val="3597014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CFC42-D893-301F-413F-511E32CCD66A}"/>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C8EC90DA-AC3C-D923-0982-CD8F0F6857C0}"/>
              </a:ext>
            </a:extLst>
          </p:cNvPr>
          <p:cNvPicPr>
            <a:picLocks noChangeAspect="1"/>
          </p:cNvPicPr>
          <p:nvPr/>
        </p:nvPicPr>
        <p:blipFill>
          <a:blip r:embed="rId2"/>
          <a:stretch>
            <a:fillRect/>
          </a:stretch>
        </p:blipFill>
        <p:spPr>
          <a:xfrm>
            <a:off x="0" y="0"/>
            <a:ext cx="12192000" cy="6858000"/>
          </a:xfrm>
          <a:prstGeom prst="rect">
            <a:avLst/>
          </a:prstGeom>
        </p:spPr>
      </p:pic>
      <p:pic>
        <p:nvPicPr>
          <p:cNvPr id="15" name="Picture 14">
            <a:extLst>
              <a:ext uri="{FF2B5EF4-FFF2-40B4-BE49-F238E27FC236}">
                <a16:creationId xmlns:a16="http://schemas.microsoft.com/office/drawing/2014/main" id="{2C41FE87-8411-AF23-A2A5-C578B6E47EC5}"/>
              </a:ext>
            </a:extLst>
          </p:cNvPr>
          <p:cNvPicPr>
            <a:picLocks noChangeAspect="1"/>
          </p:cNvPicPr>
          <p:nvPr/>
        </p:nvPicPr>
        <p:blipFill>
          <a:blip r:embed="rId3"/>
          <a:stretch>
            <a:fillRect/>
          </a:stretch>
        </p:blipFill>
        <p:spPr>
          <a:xfrm>
            <a:off x="98324" y="88490"/>
            <a:ext cx="11985522" cy="6685936"/>
          </a:xfrm>
          <a:prstGeom prst="rect">
            <a:avLst/>
          </a:prstGeom>
        </p:spPr>
      </p:pic>
      <p:pic>
        <p:nvPicPr>
          <p:cNvPr id="5" name="Picture 4">
            <a:extLst>
              <a:ext uri="{FF2B5EF4-FFF2-40B4-BE49-F238E27FC236}">
                <a16:creationId xmlns:a16="http://schemas.microsoft.com/office/drawing/2014/main" id="{72EDE819-93FC-61EE-EBE6-1D0A1CAF4AB4}"/>
              </a:ext>
            </a:extLst>
          </p:cNvPr>
          <p:cNvPicPr>
            <a:picLocks noChangeAspect="1"/>
          </p:cNvPicPr>
          <p:nvPr/>
        </p:nvPicPr>
        <p:blipFill>
          <a:blip r:embed="rId2">
            <a:alphaModFix amt="41000"/>
          </a:blip>
          <a:stretch>
            <a:fillRect/>
          </a:stretch>
        </p:blipFill>
        <p:spPr>
          <a:xfrm>
            <a:off x="6095999" y="598870"/>
            <a:ext cx="5656117" cy="5892505"/>
          </a:xfrm>
          <a:prstGeom prst="roundRect">
            <a:avLst>
              <a:gd name="adj" fmla="val 8594"/>
            </a:avLst>
          </a:prstGeom>
          <a:solidFill>
            <a:srgbClr val="FFFFFF">
              <a:shade val="85000"/>
              <a:alpha val="0"/>
            </a:srgbClr>
          </a:solidFill>
          <a:ln>
            <a:noFill/>
          </a:ln>
          <a:effectLst>
            <a:outerShdw blurRad="50800" dist="50800" dir="5400000" algn="ctr" rotWithShape="0">
              <a:srgbClr val="000000">
                <a:alpha val="74000"/>
              </a:srgbClr>
            </a:outerShdw>
            <a:reflection blurRad="12700" stA="38000" endPos="28000" dist="5000" dir="5400000" sy="-100000" algn="bl" rotWithShape="0"/>
          </a:effectLst>
        </p:spPr>
      </p:pic>
      <p:sp>
        <p:nvSpPr>
          <p:cNvPr id="4" name="TextBox 3">
            <a:extLst>
              <a:ext uri="{FF2B5EF4-FFF2-40B4-BE49-F238E27FC236}">
                <a16:creationId xmlns:a16="http://schemas.microsoft.com/office/drawing/2014/main" id="{BB609D5C-3F51-BD9F-B197-59AD6BDDE10B}"/>
              </a:ext>
            </a:extLst>
          </p:cNvPr>
          <p:cNvSpPr txBox="1"/>
          <p:nvPr/>
        </p:nvSpPr>
        <p:spPr>
          <a:xfrm>
            <a:off x="6217225" y="790522"/>
            <a:ext cx="5413663" cy="5509200"/>
          </a:xfrm>
          <a:prstGeom prst="rect">
            <a:avLst/>
          </a:prstGeom>
          <a:noFill/>
        </p:spPr>
        <p:txBody>
          <a:bodyPr wrap="square">
            <a:spAutoFit/>
          </a:bodyPr>
          <a:lstStyle/>
          <a:p>
            <a:r>
              <a:rPr lang="en-IN" dirty="0">
                <a:solidFill>
                  <a:schemeClr val="bg1"/>
                </a:solidFill>
              </a:rPr>
              <a:t>1.</a:t>
            </a:r>
            <a:r>
              <a:rPr lang="en-IN" sz="2000" dirty="0">
                <a:solidFill>
                  <a:schemeClr val="accent2">
                    <a:lumMod val="20000"/>
                    <a:lumOff val="80000"/>
                  </a:schemeClr>
                </a:solidFill>
                <a:latin typeface="Book Antiqua" panose="02040602050305030304" pitchFamily="18" charset="0"/>
              </a:rPr>
              <a:t>Residential Zone: </a:t>
            </a:r>
            <a:r>
              <a:rPr lang="en-IN" dirty="0">
                <a:solidFill>
                  <a:schemeClr val="bg1"/>
                </a:solidFill>
              </a:rPr>
              <a:t>Around 525 sq. km. of area is used for housing, apartments, and villas. Most of this area is used to build apartments to optimize space usage. There are affordable housing options for mid-income people.</a:t>
            </a:r>
          </a:p>
          <a:p>
            <a:endParaRPr lang="en-IN" dirty="0">
              <a:solidFill>
                <a:schemeClr val="bg1"/>
              </a:solidFill>
            </a:endParaRPr>
          </a:p>
          <a:p>
            <a:r>
              <a:rPr lang="en-IN" dirty="0">
                <a:solidFill>
                  <a:schemeClr val="bg1"/>
                </a:solidFill>
              </a:rPr>
              <a:t>2.</a:t>
            </a:r>
            <a:r>
              <a:rPr lang="en-IN" sz="2000" dirty="0">
                <a:solidFill>
                  <a:schemeClr val="accent2">
                    <a:lumMod val="20000"/>
                    <a:lumOff val="80000"/>
                  </a:schemeClr>
                </a:solidFill>
                <a:latin typeface="Book Antiqua" panose="02040602050305030304" pitchFamily="18" charset="0"/>
              </a:rPr>
              <a:t>Commercial Zone: </a:t>
            </a:r>
            <a:r>
              <a:rPr lang="en-IN" dirty="0">
                <a:solidFill>
                  <a:schemeClr val="bg1"/>
                </a:solidFill>
              </a:rPr>
              <a:t>Approximately 375 sq. km. is dedicated to corporate offices, IT parks, retail outlets, and entertainment areas.</a:t>
            </a:r>
          </a:p>
          <a:p>
            <a:endParaRPr lang="en-IN" dirty="0">
              <a:solidFill>
                <a:schemeClr val="bg1"/>
              </a:solidFill>
            </a:endParaRPr>
          </a:p>
          <a:p>
            <a:r>
              <a:rPr lang="en-IN" dirty="0">
                <a:solidFill>
                  <a:schemeClr val="bg1"/>
                </a:solidFill>
              </a:rPr>
              <a:t>3.</a:t>
            </a:r>
            <a:r>
              <a:rPr lang="en-IN" sz="2000" dirty="0">
                <a:solidFill>
                  <a:schemeClr val="accent2">
                    <a:lumMod val="20000"/>
                    <a:lumOff val="80000"/>
                  </a:schemeClr>
                </a:solidFill>
                <a:latin typeface="Book Antiqua" panose="02040602050305030304" pitchFamily="18" charset="0"/>
              </a:rPr>
              <a:t>Industrial Zone: </a:t>
            </a:r>
            <a:r>
              <a:rPr lang="en-IN" dirty="0">
                <a:solidFill>
                  <a:schemeClr val="bg1"/>
                </a:solidFill>
              </a:rPr>
              <a:t>250 sq. km. of area is dedicated to industries with an integrated waste management system.</a:t>
            </a:r>
          </a:p>
          <a:p>
            <a:endParaRPr lang="en-IN" dirty="0">
              <a:solidFill>
                <a:schemeClr val="bg1"/>
              </a:solidFill>
            </a:endParaRPr>
          </a:p>
          <a:p>
            <a:r>
              <a:rPr lang="en-IN" dirty="0">
                <a:solidFill>
                  <a:schemeClr val="bg1"/>
                </a:solidFill>
              </a:rPr>
              <a:t>4.</a:t>
            </a:r>
            <a:r>
              <a:rPr lang="en-IN" sz="2000" dirty="0">
                <a:solidFill>
                  <a:schemeClr val="accent2">
                    <a:lumMod val="20000"/>
                    <a:lumOff val="80000"/>
                  </a:schemeClr>
                </a:solidFill>
                <a:latin typeface="Book Antiqua" panose="02040602050305030304" pitchFamily="18" charset="0"/>
              </a:rPr>
              <a:t>Public Spaces: </a:t>
            </a:r>
            <a:r>
              <a:rPr lang="en-IN" dirty="0">
                <a:solidFill>
                  <a:schemeClr val="bg1"/>
                </a:solidFill>
              </a:rPr>
              <a:t>Around 200 sq. km. is reserved for parks, lakes, and rivers.</a:t>
            </a:r>
          </a:p>
          <a:p>
            <a:endParaRPr lang="en-IN" dirty="0">
              <a:solidFill>
                <a:schemeClr val="bg1"/>
              </a:solidFill>
            </a:endParaRPr>
          </a:p>
          <a:p>
            <a:r>
              <a:rPr lang="en-IN" dirty="0">
                <a:solidFill>
                  <a:schemeClr val="bg1"/>
                </a:solidFill>
              </a:rPr>
              <a:t>5.</a:t>
            </a:r>
            <a:r>
              <a:rPr lang="en-IN" sz="2000" dirty="0">
                <a:solidFill>
                  <a:schemeClr val="accent2">
                    <a:lumMod val="20000"/>
                    <a:lumOff val="80000"/>
                  </a:schemeClr>
                </a:solidFill>
                <a:latin typeface="Book Antiqua" panose="02040602050305030304" pitchFamily="18" charset="0"/>
              </a:rPr>
              <a:t>Agricultural Zone: </a:t>
            </a:r>
            <a:r>
              <a:rPr lang="en-IN" dirty="0">
                <a:solidFill>
                  <a:schemeClr val="bg1"/>
                </a:solidFill>
              </a:rPr>
              <a:t>Approximately 150 sq. km. of area will be allocated for agriculture-related activities.</a:t>
            </a:r>
          </a:p>
        </p:txBody>
      </p:sp>
      <p:pic>
        <p:nvPicPr>
          <p:cNvPr id="6" name="Picture 5">
            <a:extLst>
              <a:ext uri="{FF2B5EF4-FFF2-40B4-BE49-F238E27FC236}">
                <a16:creationId xmlns:a16="http://schemas.microsoft.com/office/drawing/2014/main" id="{80365915-B4DA-9595-18C0-8F87F5FBC1EB}"/>
              </a:ext>
            </a:extLst>
          </p:cNvPr>
          <p:cNvPicPr>
            <a:picLocks noChangeAspect="1"/>
          </p:cNvPicPr>
          <p:nvPr/>
        </p:nvPicPr>
        <p:blipFill>
          <a:blip r:embed="rId2">
            <a:alphaModFix amt="41000"/>
          </a:blip>
          <a:stretch>
            <a:fillRect/>
          </a:stretch>
        </p:blipFill>
        <p:spPr>
          <a:xfrm>
            <a:off x="-236196" y="226969"/>
            <a:ext cx="5656116" cy="1051113"/>
          </a:xfrm>
          <a:prstGeom prst="roundRect">
            <a:avLst>
              <a:gd name="adj" fmla="val 8594"/>
            </a:avLst>
          </a:prstGeom>
          <a:solidFill>
            <a:srgbClr val="FFFFFF">
              <a:shade val="85000"/>
              <a:alpha val="0"/>
            </a:srgbClr>
          </a:solidFill>
          <a:ln>
            <a:noFill/>
          </a:ln>
          <a:effectLst>
            <a:outerShdw blurRad="50800" dist="50800" dir="5400000" algn="ctr" rotWithShape="0">
              <a:srgbClr val="000000">
                <a:alpha val="74000"/>
              </a:srgbClr>
            </a:outerShdw>
            <a:reflection blurRad="12700" stA="38000" endPos="28000" dist="5000" dir="5400000" sy="-100000" algn="bl" rotWithShape="0"/>
          </a:effectLst>
        </p:spPr>
      </p:pic>
      <p:sp>
        <p:nvSpPr>
          <p:cNvPr id="8" name="TextBox 7">
            <a:extLst>
              <a:ext uri="{FF2B5EF4-FFF2-40B4-BE49-F238E27FC236}">
                <a16:creationId xmlns:a16="http://schemas.microsoft.com/office/drawing/2014/main" id="{869FC544-E9B1-180D-D4EF-04F6861EED06}"/>
              </a:ext>
            </a:extLst>
          </p:cNvPr>
          <p:cNvSpPr txBox="1"/>
          <p:nvPr/>
        </p:nvSpPr>
        <p:spPr>
          <a:xfrm>
            <a:off x="439884" y="429359"/>
            <a:ext cx="4412671" cy="646331"/>
          </a:xfrm>
          <a:prstGeom prst="rect">
            <a:avLst/>
          </a:prstGeom>
          <a:noFill/>
        </p:spPr>
        <p:txBody>
          <a:bodyPr wrap="square">
            <a:spAutoFit/>
          </a:bodyPr>
          <a:lstStyle/>
          <a:p>
            <a:r>
              <a:rPr lang="en-IN" sz="3600" dirty="0">
                <a:solidFill>
                  <a:schemeClr val="accent2">
                    <a:lumMod val="20000"/>
                    <a:lumOff val="80000"/>
                  </a:schemeClr>
                </a:solidFill>
                <a:latin typeface="Book Antiqua" panose="02040602050305030304" pitchFamily="18" charset="0"/>
              </a:rPr>
              <a:t>Area Distribution:</a:t>
            </a:r>
          </a:p>
        </p:txBody>
      </p:sp>
      <p:graphicFrame>
        <p:nvGraphicFramePr>
          <p:cNvPr id="11" name="Chart 10">
            <a:extLst>
              <a:ext uri="{FF2B5EF4-FFF2-40B4-BE49-F238E27FC236}">
                <a16:creationId xmlns:a16="http://schemas.microsoft.com/office/drawing/2014/main" id="{222FA292-DA47-628E-A79A-9336A5DB7E54}"/>
              </a:ext>
            </a:extLst>
          </p:cNvPr>
          <p:cNvGraphicFramePr/>
          <p:nvPr>
            <p:extLst>
              <p:ext uri="{D42A27DB-BD31-4B8C-83A1-F6EECF244321}">
                <p14:modId xmlns:p14="http://schemas.microsoft.com/office/powerpoint/2010/main" val="181062866"/>
              </p:ext>
            </p:extLst>
          </p:nvPr>
        </p:nvGraphicFramePr>
        <p:xfrm>
          <a:off x="238991" y="1309685"/>
          <a:ext cx="5748854" cy="532134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300416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E13D2-4912-3E43-EEEE-5715A390F95C}"/>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53337C11-8021-EF69-676C-E5968AEC3ACB}"/>
              </a:ext>
            </a:extLst>
          </p:cNvPr>
          <p:cNvPicPr>
            <a:picLocks noChangeAspect="1"/>
          </p:cNvPicPr>
          <p:nvPr/>
        </p:nvPicPr>
        <p:blipFill>
          <a:blip r:embed="rId2"/>
          <a:stretch>
            <a:fillRect/>
          </a:stretch>
        </p:blipFill>
        <p:spPr>
          <a:xfrm>
            <a:off x="0" y="0"/>
            <a:ext cx="12192000" cy="6858000"/>
          </a:xfrm>
          <a:prstGeom prst="rect">
            <a:avLst/>
          </a:prstGeom>
        </p:spPr>
      </p:pic>
      <p:pic>
        <p:nvPicPr>
          <p:cNvPr id="15" name="Picture 14">
            <a:extLst>
              <a:ext uri="{FF2B5EF4-FFF2-40B4-BE49-F238E27FC236}">
                <a16:creationId xmlns:a16="http://schemas.microsoft.com/office/drawing/2014/main" id="{DFD812D8-4EE0-BAF1-BCFF-E78FC3F61E6A}"/>
              </a:ext>
            </a:extLst>
          </p:cNvPr>
          <p:cNvPicPr>
            <a:picLocks noChangeAspect="1"/>
          </p:cNvPicPr>
          <p:nvPr/>
        </p:nvPicPr>
        <p:blipFill>
          <a:blip r:embed="rId3"/>
          <a:stretch>
            <a:fillRect/>
          </a:stretch>
        </p:blipFill>
        <p:spPr>
          <a:xfrm>
            <a:off x="98324" y="88490"/>
            <a:ext cx="11985522" cy="6685936"/>
          </a:xfrm>
          <a:prstGeom prst="rect">
            <a:avLst/>
          </a:prstGeom>
        </p:spPr>
      </p:pic>
      <p:pic>
        <p:nvPicPr>
          <p:cNvPr id="6" name="Picture 5">
            <a:extLst>
              <a:ext uri="{FF2B5EF4-FFF2-40B4-BE49-F238E27FC236}">
                <a16:creationId xmlns:a16="http://schemas.microsoft.com/office/drawing/2014/main" id="{172A3A99-3A40-ED52-5C75-6241BE119F5E}"/>
              </a:ext>
            </a:extLst>
          </p:cNvPr>
          <p:cNvPicPr>
            <a:picLocks noChangeAspect="1"/>
          </p:cNvPicPr>
          <p:nvPr/>
        </p:nvPicPr>
        <p:blipFill>
          <a:blip r:embed="rId2">
            <a:alphaModFix amt="41000"/>
          </a:blip>
          <a:stretch>
            <a:fillRect/>
          </a:stretch>
        </p:blipFill>
        <p:spPr>
          <a:xfrm>
            <a:off x="-236196" y="226969"/>
            <a:ext cx="5656116" cy="1051113"/>
          </a:xfrm>
          <a:prstGeom prst="roundRect">
            <a:avLst>
              <a:gd name="adj" fmla="val 8594"/>
            </a:avLst>
          </a:prstGeom>
          <a:solidFill>
            <a:srgbClr val="FFFFFF">
              <a:shade val="85000"/>
              <a:alpha val="0"/>
            </a:srgbClr>
          </a:solidFill>
          <a:ln>
            <a:noFill/>
          </a:ln>
          <a:effectLst>
            <a:outerShdw blurRad="50800" dist="50800" dir="5400000" algn="ctr" rotWithShape="0">
              <a:srgbClr val="000000">
                <a:alpha val="74000"/>
              </a:srgbClr>
            </a:outerShdw>
            <a:reflection blurRad="12700" stA="38000" endPos="28000" dist="5000" dir="5400000" sy="-100000" algn="bl" rotWithShape="0"/>
          </a:effectLst>
        </p:spPr>
      </p:pic>
      <p:sp>
        <p:nvSpPr>
          <p:cNvPr id="8" name="TextBox 7">
            <a:extLst>
              <a:ext uri="{FF2B5EF4-FFF2-40B4-BE49-F238E27FC236}">
                <a16:creationId xmlns:a16="http://schemas.microsoft.com/office/drawing/2014/main" id="{1F5876A0-4FDF-5229-1473-C456075B7AFF}"/>
              </a:ext>
            </a:extLst>
          </p:cNvPr>
          <p:cNvSpPr txBox="1"/>
          <p:nvPr/>
        </p:nvSpPr>
        <p:spPr>
          <a:xfrm>
            <a:off x="203688" y="429359"/>
            <a:ext cx="5216232" cy="646331"/>
          </a:xfrm>
          <a:prstGeom prst="rect">
            <a:avLst/>
          </a:prstGeom>
          <a:noFill/>
        </p:spPr>
        <p:txBody>
          <a:bodyPr wrap="square">
            <a:spAutoFit/>
          </a:bodyPr>
          <a:lstStyle/>
          <a:p>
            <a:r>
              <a:rPr lang="en-IN" sz="3600" dirty="0">
                <a:solidFill>
                  <a:schemeClr val="accent2">
                    <a:lumMod val="20000"/>
                    <a:lumOff val="80000"/>
                  </a:schemeClr>
                </a:solidFill>
                <a:latin typeface="Book Antiqua" panose="02040602050305030304" pitchFamily="18" charset="0"/>
              </a:rPr>
              <a:t>Area Distribution:</a:t>
            </a:r>
          </a:p>
        </p:txBody>
      </p:sp>
      <p:graphicFrame>
        <p:nvGraphicFramePr>
          <p:cNvPr id="2" name="Table 1">
            <a:extLst>
              <a:ext uri="{FF2B5EF4-FFF2-40B4-BE49-F238E27FC236}">
                <a16:creationId xmlns:a16="http://schemas.microsoft.com/office/drawing/2014/main" id="{6BCB2BBF-08F9-84E7-DC21-EA82D0F3D3D9}"/>
              </a:ext>
            </a:extLst>
          </p:cNvPr>
          <p:cNvGraphicFramePr>
            <a:graphicFrameLocks noGrp="1"/>
          </p:cNvGraphicFramePr>
          <p:nvPr>
            <p:extLst>
              <p:ext uri="{D42A27DB-BD31-4B8C-83A1-F6EECF244321}">
                <p14:modId xmlns:p14="http://schemas.microsoft.com/office/powerpoint/2010/main" val="739881818"/>
              </p:ext>
            </p:extLst>
          </p:nvPr>
        </p:nvGraphicFramePr>
        <p:xfrm>
          <a:off x="545430" y="1455493"/>
          <a:ext cx="10936524" cy="5225095"/>
        </p:xfrm>
        <a:graphic>
          <a:graphicData uri="http://schemas.openxmlformats.org/drawingml/2006/table">
            <a:tbl>
              <a:tblPr firstRow="1" bandRow="1">
                <a:tableStyleId>{5C22544A-7EE6-4342-B048-85BDC9FD1C3A}</a:tableStyleId>
              </a:tblPr>
              <a:tblGrid>
                <a:gridCol w="2734131">
                  <a:extLst>
                    <a:ext uri="{9D8B030D-6E8A-4147-A177-3AD203B41FA5}">
                      <a16:colId xmlns:a16="http://schemas.microsoft.com/office/drawing/2014/main" val="922414437"/>
                    </a:ext>
                  </a:extLst>
                </a:gridCol>
                <a:gridCol w="2734131">
                  <a:extLst>
                    <a:ext uri="{9D8B030D-6E8A-4147-A177-3AD203B41FA5}">
                      <a16:colId xmlns:a16="http://schemas.microsoft.com/office/drawing/2014/main" val="873795164"/>
                    </a:ext>
                  </a:extLst>
                </a:gridCol>
                <a:gridCol w="2734131">
                  <a:extLst>
                    <a:ext uri="{9D8B030D-6E8A-4147-A177-3AD203B41FA5}">
                      <a16:colId xmlns:a16="http://schemas.microsoft.com/office/drawing/2014/main" val="565460687"/>
                    </a:ext>
                  </a:extLst>
                </a:gridCol>
                <a:gridCol w="2734131">
                  <a:extLst>
                    <a:ext uri="{9D8B030D-6E8A-4147-A177-3AD203B41FA5}">
                      <a16:colId xmlns:a16="http://schemas.microsoft.com/office/drawing/2014/main" val="235802584"/>
                    </a:ext>
                  </a:extLst>
                </a:gridCol>
              </a:tblGrid>
              <a:tr h="673163">
                <a:tc>
                  <a:txBody>
                    <a:bodyPr/>
                    <a:lstStyle/>
                    <a:p>
                      <a:pPr algn="ctr"/>
                      <a:r>
                        <a:rPr lang="en-IN" sz="2800" dirty="0">
                          <a:latin typeface="Book Antiqua" panose="02040602050305030304" pitchFamily="18" charset="0"/>
                        </a:rPr>
                        <a:t>AREA</a:t>
                      </a:r>
                    </a:p>
                  </a:txBody>
                  <a:tcPr/>
                </a:tc>
                <a:tc>
                  <a:txBody>
                    <a:bodyPr/>
                    <a:lstStyle/>
                    <a:p>
                      <a:pPr algn="ctr"/>
                      <a:r>
                        <a:rPr lang="en-IN" sz="2800" dirty="0">
                          <a:latin typeface="Book Antiqua" panose="02040602050305030304" pitchFamily="18" charset="0"/>
                        </a:rPr>
                        <a:t>CONSISTS</a:t>
                      </a:r>
                    </a:p>
                  </a:txBody>
                  <a:tcPr/>
                </a:tc>
                <a:tc>
                  <a:txBody>
                    <a:bodyPr/>
                    <a:lstStyle/>
                    <a:p>
                      <a:pPr algn="ctr"/>
                      <a:r>
                        <a:rPr lang="en-IN" sz="2800" dirty="0">
                          <a:latin typeface="Book Antiqua" panose="02040602050305030304" pitchFamily="18" charset="0"/>
                        </a:rPr>
                        <a:t>AREA </a:t>
                      </a:r>
                    </a:p>
                    <a:p>
                      <a:pPr algn="ctr"/>
                      <a:r>
                        <a:rPr lang="en-IN" sz="2800" dirty="0">
                          <a:latin typeface="Book Antiqua" panose="02040602050305030304" pitchFamily="18" charset="0"/>
                        </a:rPr>
                        <a:t>(IN sq.km)</a:t>
                      </a:r>
                    </a:p>
                  </a:txBody>
                  <a:tcPr/>
                </a:tc>
                <a:tc>
                  <a:txBody>
                    <a:bodyPr/>
                    <a:lstStyle/>
                    <a:p>
                      <a:pPr algn="ctr"/>
                      <a:r>
                        <a:rPr lang="en-IN" sz="2800" dirty="0">
                          <a:latin typeface="Book Antiqua" panose="02040602050305030304" pitchFamily="18" charset="0"/>
                        </a:rPr>
                        <a:t>NUMBER OF BUILDINGS</a:t>
                      </a:r>
                    </a:p>
                  </a:txBody>
                  <a:tcPr/>
                </a:tc>
                <a:extLst>
                  <a:ext uri="{0D108BD9-81ED-4DB2-BD59-A6C34878D82A}">
                    <a16:rowId xmlns:a16="http://schemas.microsoft.com/office/drawing/2014/main" val="2602739060"/>
                  </a:ext>
                </a:extLst>
              </a:tr>
              <a:tr h="673163">
                <a:tc>
                  <a:txBody>
                    <a:bodyPr/>
                    <a:lstStyle/>
                    <a:p>
                      <a:pPr algn="ctr"/>
                      <a:r>
                        <a:rPr lang="en-IN" dirty="0"/>
                        <a:t>RESEDENTIAL</a:t>
                      </a:r>
                    </a:p>
                    <a:p>
                      <a:pPr algn="ctr"/>
                      <a:r>
                        <a:rPr lang="en-IN" dirty="0"/>
                        <a:t> AREA</a:t>
                      </a:r>
                    </a:p>
                  </a:txBody>
                  <a:tcPr/>
                </a:tc>
                <a:tc>
                  <a:txBody>
                    <a:bodyPr/>
                    <a:lstStyle/>
                    <a:p>
                      <a:pPr algn="ctr"/>
                      <a:r>
                        <a:rPr lang="en-IN" dirty="0"/>
                        <a:t>House, Apartment, Villas</a:t>
                      </a:r>
                    </a:p>
                  </a:txBody>
                  <a:tcPr/>
                </a:tc>
                <a:tc>
                  <a:txBody>
                    <a:bodyPr/>
                    <a:lstStyle/>
                    <a:p>
                      <a:pPr algn="ctr"/>
                      <a:r>
                        <a:rPr lang="en-IN" dirty="0"/>
                        <a:t>525 </a:t>
                      </a:r>
                    </a:p>
                  </a:txBody>
                  <a:tcPr/>
                </a:tc>
                <a:tc>
                  <a:txBody>
                    <a:bodyPr/>
                    <a:lstStyle/>
                    <a:p>
                      <a:pPr algn="ctr"/>
                      <a:r>
                        <a:rPr lang="en-IN" dirty="0"/>
                        <a:t>200,000</a:t>
                      </a:r>
                    </a:p>
                  </a:txBody>
                  <a:tcPr/>
                </a:tc>
                <a:extLst>
                  <a:ext uri="{0D108BD9-81ED-4DB2-BD59-A6C34878D82A}">
                    <a16:rowId xmlns:a16="http://schemas.microsoft.com/office/drawing/2014/main" val="518521325"/>
                  </a:ext>
                </a:extLst>
              </a:tr>
              <a:tr h="673163">
                <a:tc>
                  <a:txBody>
                    <a:bodyPr/>
                    <a:lstStyle/>
                    <a:p>
                      <a:pPr algn="ctr"/>
                      <a:r>
                        <a:rPr lang="en-IN" dirty="0"/>
                        <a:t>COMMERCIAL</a:t>
                      </a:r>
                    </a:p>
                    <a:p>
                      <a:pPr algn="ctr"/>
                      <a:r>
                        <a:rPr lang="en-IN" dirty="0"/>
                        <a:t> AREA</a:t>
                      </a:r>
                    </a:p>
                  </a:txBody>
                  <a:tcPr/>
                </a:tc>
                <a:tc>
                  <a:txBody>
                    <a:bodyPr/>
                    <a:lstStyle/>
                    <a:p>
                      <a:pPr algn="ctr"/>
                      <a:r>
                        <a:rPr lang="en-IN" dirty="0"/>
                        <a:t>Offices, Retail Spaces, Markets, Malls, Movie Theatre</a:t>
                      </a:r>
                    </a:p>
                  </a:txBody>
                  <a:tcPr/>
                </a:tc>
                <a:tc>
                  <a:txBody>
                    <a:bodyPr/>
                    <a:lstStyle/>
                    <a:p>
                      <a:pPr algn="ctr"/>
                      <a:r>
                        <a:rPr lang="en-IN" dirty="0"/>
                        <a:t>300</a:t>
                      </a:r>
                    </a:p>
                  </a:txBody>
                  <a:tcPr/>
                </a:tc>
                <a:tc>
                  <a:txBody>
                    <a:bodyPr/>
                    <a:lstStyle/>
                    <a:p>
                      <a:pPr algn="ctr"/>
                      <a:r>
                        <a:rPr lang="en-IN" dirty="0"/>
                        <a:t>15,000</a:t>
                      </a:r>
                    </a:p>
                  </a:txBody>
                  <a:tcPr/>
                </a:tc>
                <a:extLst>
                  <a:ext uri="{0D108BD9-81ED-4DB2-BD59-A6C34878D82A}">
                    <a16:rowId xmlns:a16="http://schemas.microsoft.com/office/drawing/2014/main" val="109108270"/>
                  </a:ext>
                </a:extLst>
              </a:tr>
              <a:tr h="673163">
                <a:tc>
                  <a:txBody>
                    <a:bodyPr/>
                    <a:lstStyle/>
                    <a:p>
                      <a:pPr algn="ctr"/>
                      <a:r>
                        <a:rPr lang="en-IN" dirty="0"/>
                        <a:t>INDUSTRIAL </a:t>
                      </a:r>
                    </a:p>
                    <a:p>
                      <a:pPr algn="ctr"/>
                      <a:r>
                        <a:rPr lang="en-IN" dirty="0"/>
                        <a:t>AREA</a:t>
                      </a:r>
                    </a:p>
                  </a:txBody>
                  <a:tcPr/>
                </a:tc>
                <a:tc>
                  <a:txBody>
                    <a:bodyPr/>
                    <a:lstStyle/>
                    <a:p>
                      <a:pPr algn="ctr"/>
                      <a:r>
                        <a:rPr lang="en-IN" dirty="0"/>
                        <a:t>Factories, Power Reactors, Warehouses</a:t>
                      </a:r>
                    </a:p>
                  </a:txBody>
                  <a:tcPr/>
                </a:tc>
                <a:tc>
                  <a:txBody>
                    <a:bodyPr/>
                    <a:lstStyle/>
                    <a:p>
                      <a:pPr algn="ctr"/>
                      <a:r>
                        <a:rPr lang="en-IN" dirty="0"/>
                        <a:t>225</a:t>
                      </a:r>
                    </a:p>
                  </a:txBody>
                  <a:tcPr/>
                </a:tc>
                <a:tc>
                  <a:txBody>
                    <a:bodyPr/>
                    <a:lstStyle/>
                    <a:p>
                      <a:pPr algn="ctr"/>
                      <a:r>
                        <a:rPr lang="en-IN" dirty="0"/>
                        <a:t>3,500</a:t>
                      </a:r>
                    </a:p>
                  </a:txBody>
                  <a:tcPr/>
                </a:tc>
                <a:extLst>
                  <a:ext uri="{0D108BD9-81ED-4DB2-BD59-A6C34878D82A}">
                    <a16:rowId xmlns:a16="http://schemas.microsoft.com/office/drawing/2014/main" val="586745645"/>
                  </a:ext>
                </a:extLst>
              </a:tr>
              <a:tr h="673163">
                <a:tc>
                  <a:txBody>
                    <a:bodyPr/>
                    <a:lstStyle/>
                    <a:p>
                      <a:pPr algn="ctr"/>
                      <a:r>
                        <a:rPr lang="en-IN" dirty="0"/>
                        <a:t>EDUCATIONAL </a:t>
                      </a:r>
                    </a:p>
                    <a:p>
                      <a:pPr algn="ctr"/>
                      <a:r>
                        <a:rPr lang="en-IN" dirty="0"/>
                        <a:t>AREA</a:t>
                      </a:r>
                    </a:p>
                  </a:txBody>
                  <a:tcPr/>
                </a:tc>
                <a:tc>
                  <a:txBody>
                    <a:bodyPr/>
                    <a:lstStyle/>
                    <a:p>
                      <a:pPr algn="ctr"/>
                      <a:r>
                        <a:rPr lang="en-IN" dirty="0"/>
                        <a:t>Schools, Colleges, Universities, Library</a:t>
                      </a:r>
                    </a:p>
                  </a:txBody>
                  <a:tcPr/>
                </a:tc>
                <a:tc>
                  <a:txBody>
                    <a:bodyPr/>
                    <a:lstStyle/>
                    <a:p>
                      <a:pPr algn="ctr"/>
                      <a:r>
                        <a:rPr lang="en-IN" dirty="0"/>
                        <a:t>10</a:t>
                      </a:r>
                    </a:p>
                  </a:txBody>
                  <a:tcPr/>
                </a:tc>
                <a:tc>
                  <a:txBody>
                    <a:bodyPr/>
                    <a:lstStyle/>
                    <a:p>
                      <a:pPr algn="ctr"/>
                      <a:r>
                        <a:rPr lang="en-IN" dirty="0"/>
                        <a:t>20</a:t>
                      </a:r>
                    </a:p>
                  </a:txBody>
                  <a:tcPr/>
                </a:tc>
                <a:extLst>
                  <a:ext uri="{0D108BD9-81ED-4DB2-BD59-A6C34878D82A}">
                    <a16:rowId xmlns:a16="http://schemas.microsoft.com/office/drawing/2014/main" val="2612758482"/>
                  </a:ext>
                </a:extLst>
              </a:tr>
              <a:tr h="673163">
                <a:tc>
                  <a:txBody>
                    <a:bodyPr/>
                    <a:lstStyle/>
                    <a:p>
                      <a:pPr algn="ctr"/>
                      <a:r>
                        <a:rPr lang="en-IN" dirty="0"/>
                        <a:t>AGRICULTURAL</a:t>
                      </a:r>
                    </a:p>
                    <a:p>
                      <a:pPr algn="ctr"/>
                      <a:r>
                        <a:rPr lang="en-IN" dirty="0"/>
                        <a:t> AREA</a:t>
                      </a:r>
                    </a:p>
                  </a:txBody>
                  <a:tcPr/>
                </a:tc>
                <a:tc>
                  <a:txBody>
                    <a:bodyPr/>
                    <a:lstStyle/>
                    <a:p>
                      <a:pPr algn="ctr"/>
                      <a:r>
                        <a:rPr lang="en-IN" dirty="0"/>
                        <a:t>Farms</a:t>
                      </a:r>
                    </a:p>
                  </a:txBody>
                  <a:tcPr/>
                </a:tc>
                <a:tc>
                  <a:txBody>
                    <a:bodyPr/>
                    <a:lstStyle/>
                    <a:p>
                      <a:pPr algn="ctr"/>
                      <a:r>
                        <a:rPr lang="en-IN" dirty="0"/>
                        <a:t>150</a:t>
                      </a:r>
                    </a:p>
                  </a:txBody>
                  <a:tcPr/>
                </a:tc>
                <a:tc>
                  <a:txBody>
                    <a:bodyPr/>
                    <a:lstStyle/>
                    <a:p>
                      <a:pPr algn="ctr"/>
                      <a:r>
                        <a:rPr lang="en-IN" dirty="0"/>
                        <a:t>600</a:t>
                      </a:r>
                    </a:p>
                  </a:txBody>
                  <a:tcPr/>
                </a:tc>
                <a:extLst>
                  <a:ext uri="{0D108BD9-81ED-4DB2-BD59-A6C34878D82A}">
                    <a16:rowId xmlns:a16="http://schemas.microsoft.com/office/drawing/2014/main" val="1886334687"/>
                  </a:ext>
                </a:extLst>
              </a:tr>
              <a:tr h="673163">
                <a:tc>
                  <a:txBody>
                    <a:bodyPr/>
                    <a:lstStyle/>
                    <a:p>
                      <a:pPr algn="ctr"/>
                      <a:r>
                        <a:rPr lang="en-IN" dirty="0"/>
                        <a:t>PUBLIC</a:t>
                      </a:r>
                    </a:p>
                    <a:p>
                      <a:pPr algn="ctr"/>
                      <a:r>
                        <a:rPr lang="en-IN" dirty="0"/>
                        <a:t>INFRASTRUCTURE</a:t>
                      </a:r>
                    </a:p>
                  </a:txBody>
                  <a:tcPr/>
                </a:tc>
                <a:tc>
                  <a:txBody>
                    <a:bodyPr/>
                    <a:lstStyle/>
                    <a:p>
                      <a:pPr algn="ctr"/>
                      <a:r>
                        <a:rPr lang="en-IN" dirty="0"/>
                        <a:t>Water Park, Tourism Spot, </a:t>
                      </a:r>
                      <a:r>
                        <a:rPr lang="en-IN" dirty="0" err="1"/>
                        <a:t>Playground,Hospitals</a:t>
                      </a:r>
                      <a:endParaRPr lang="en-IN" dirty="0"/>
                    </a:p>
                  </a:txBody>
                  <a:tcPr/>
                </a:tc>
                <a:tc>
                  <a:txBody>
                    <a:bodyPr/>
                    <a:lstStyle/>
                    <a:p>
                      <a:pPr algn="ctr"/>
                      <a:r>
                        <a:rPr lang="en-IN" dirty="0"/>
                        <a:t>50</a:t>
                      </a:r>
                    </a:p>
                  </a:txBody>
                  <a:tcPr/>
                </a:tc>
                <a:tc>
                  <a:txBody>
                    <a:bodyPr/>
                    <a:lstStyle/>
                    <a:p>
                      <a:pPr algn="ctr"/>
                      <a:r>
                        <a:rPr lang="en-IN" dirty="0"/>
                        <a:t>400</a:t>
                      </a:r>
                    </a:p>
                  </a:txBody>
                  <a:tcPr/>
                </a:tc>
                <a:extLst>
                  <a:ext uri="{0D108BD9-81ED-4DB2-BD59-A6C34878D82A}">
                    <a16:rowId xmlns:a16="http://schemas.microsoft.com/office/drawing/2014/main" val="3211626671"/>
                  </a:ext>
                </a:extLst>
              </a:tr>
            </a:tbl>
          </a:graphicData>
        </a:graphic>
      </p:graphicFrame>
    </p:spTree>
    <p:extLst>
      <p:ext uri="{BB962C8B-B14F-4D97-AF65-F5344CB8AC3E}">
        <p14:creationId xmlns:p14="http://schemas.microsoft.com/office/powerpoint/2010/main" val="829629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85349-A7D2-3F34-294A-64D351A95D0F}"/>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282A8C90-DD67-4A25-D808-396AFBDDD54B}"/>
              </a:ext>
            </a:extLst>
          </p:cNvPr>
          <p:cNvPicPr>
            <a:picLocks noChangeAspect="1"/>
          </p:cNvPicPr>
          <p:nvPr/>
        </p:nvPicPr>
        <p:blipFill>
          <a:blip r:embed="rId2"/>
          <a:stretch>
            <a:fillRect/>
          </a:stretch>
        </p:blipFill>
        <p:spPr>
          <a:xfrm>
            <a:off x="0" y="0"/>
            <a:ext cx="12192000" cy="6858000"/>
          </a:xfrm>
          <a:prstGeom prst="rect">
            <a:avLst/>
          </a:prstGeom>
        </p:spPr>
      </p:pic>
      <p:pic>
        <p:nvPicPr>
          <p:cNvPr id="15" name="Picture 14">
            <a:extLst>
              <a:ext uri="{FF2B5EF4-FFF2-40B4-BE49-F238E27FC236}">
                <a16:creationId xmlns:a16="http://schemas.microsoft.com/office/drawing/2014/main" id="{40A2C8A5-8B1D-2DAD-BC24-F25F59F9965B}"/>
              </a:ext>
            </a:extLst>
          </p:cNvPr>
          <p:cNvPicPr>
            <a:picLocks noChangeAspect="1"/>
          </p:cNvPicPr>
          <p:nvPr/>
        </p:nvPicPr>
        <p:blipFill>
          <a:blip r:embed="rId3"/>
          <a:stretch>
            <a:fillRect/>
          </a:stretch>
        </p:blipFill>
        <p:spPr>
          <a:xfrm>
            <a:off x="98324" y="88490"/>
            <a:ext cx="11985522" cy="6685936"/>
          </a:xfrm>
          <a:prstGeom prst="rect">
            <a:avLst/>
          </a:prstGeom>
        </p:spPr>
      </p:pic>
      <p:pic>
        <p:nvPicPr>
          <p:cNvPr id="5" name="Picture 4">
            <a:extLst>
              <a:ext uri="{FF2B5EF4-FFF2-40B4-BE49-F238E27FC236}">
                <a16:creationId xmlns:a16="http://schemas.microsoft.com/office/drawing/2014/main" id="{924AE640-A045-C5E7-F03B-C7E35ADD8BA1}"/>
              </a:ext>
            </a:extLst>
          </p:cNvPr>
          <p:cNvPicPr>
            <a:picLocks noChangeAspect="1"/>
          </p:cNvPicPr>
          <p:nvPr/>
        </p:nvPicPr>
        <p:blipFill>
          <a:blip r:embed="rId2">
            <a:alphaModFix amt="41000"/>
          </a:blip>
          <a:stretch>
            <a:fillRect/>
          </a:stretch>
        </p:blipFill>
        <p:spPr>
          <a:xfrm>
            <a:off x="6095999" y="345785"/>
            <a:ext cx="5656117" cy="6331437"/>
          </a:xfrm>
          <a:prstGeom prst="roundRect">
            <a:avLst>
              <a:gd name="adj" fmla="val 8594"/>
            </a:avLst>
          </a:prstGeom>
          <a:solidFill>
            <a:srgbClr val="FFFFFF">
              <a:shade val="85000"/>
              <a:alpha val="0"/>
            </a:srgbClr>
          </a:solidFill>
          <a:ln>
            <a:noFill/>
          </a:ln>
          <a:effectLst>
            <a:outerShdw blurRad="50800" dist="50800" dir="5400000" algn="ctr" rotWithShape="0">
              <a:srgbClr val="000000">
                <a:alpha val="74000"/>
              </a:srgbClr>
            </a:outerShdw>
            <a:reflection blurRad="12700" stA="38000" endPos="28000" dist="5000" dir="5400000" sy="-100000" algn="bl" rotWithShape="0"/>
          </a:effectLst>
        </p:spPr>
      </p:pic>
      <p:sp>
        <p:nvSpPr>
          <p:cNvPr id="4" name="TextBox 3">
            <a:extLst>
              <a:ext uri="{FF2B5EF4-FFF2-40B4-BE49-F238E27FC236}">
                <a16:creationId xmlns:a16="http://schemas.microsoft.com/office/drawing/2014/main" id="{14671BD6-98CB-CA92-E459-A9E46D834175}"/>
              </a:ext>
            </a:extLst>
          </p:cNvPr>
          <p:cNvSpPr txBox="1"/>
          <p:nvPr/>
        </p:nvSpPr>
        <p:spPr>
          <a:xfrm>
            <a:off x="6217225" y="429359"/>
            <a:ext cx="5413663" cy="6155531"/>
          </a:xfrm>
          <a:prstGeom prst="rect">
            <a:avLst/>
          </a:prstGeom>
          <a:noFill/>
        </p:spPr>
        <p:txBody>
          <a:bodyPr wrap="square">
            <a:spAutoFit/>
          </a:bodyPr>
          <a:lstStyle/>
          <a:p>
            <a:r>
              <a:rPr lang="en-US" sz="2000" dirty="0">
                <a:solidFill>
                  <a:schemeClr val="accent2">
                    <a:lumMod val="20000"/>
                    <a:lumOff val="80000"/>
                  </a:schemeClr>
                </a:solidFill>
                <a:latin typeface="Book Antiqua" panose="02040602050305030304" pitchFamily="18" charset="0"/>
              </a:rPr>
              <a:t>Residential Areas:</a:t>
            </a:r>
            <a:r>
              <a:rPr lang="en-US" dirty="0">
                <a:solidFill>
                  <a:schemeClr val="bg1"/>
                </a:solidFill>
              </a:rPr>
              <a:t>2,500,000 people reside in Residential areas.</a:t>
            </a:r>
          </a:p>
          <a:p>
            <a:endParaRPr lang="en-US" sz="2000" dirty="0">
              <a:solidFill>
                <a:schemeClr val="accent2">
                  <a:lumMod val="20000"/>
                  <a:lumOff val="80000"/>
                </a:schemeClr>
              </a:solidFill>
              <a:latin typeface="Book Antiqua" panose="02040602050305030304" pitchFamily="18" charset="0"/>
            </a:endParaRPr>
          </a:p>
          <a:p>
            <a:r>
              <a:rPr lang="en-US" sz="2000" dirty="0">
                <a:solidFill>
                  <a:schemeClr val="accent2">
                    <a:lumMod val="20000"/>
                    <a:lumOff val="80000"/>
                  </a:schemeClr>
                </a:solidFill>
                <a:latin typeface="Book Antiqua" panose="02040602050305030304" pitchFamily="18" charset="0"/>
              </a:rPr>
              <a:t>Commercial Areas:</a:t>
            </a:r>
            <a:r>
              <a:rPr lang="en-US" dirty="0">
                <a:solidFill>
                  <a:schemeClr val="bg1"/>
                </a:solidFill>
              </a:rPr>
              <a:t>500,000 people reside in commercial areas.</a:t>
            </a:r>
          </a:p>
          <a:p>
            <a:endParaRPr lang="en-US" dirty="0">
              <a:solidFill>
                <a:schemeClr val="bg1"/>
              </a:solidFill>
            </a:endParaRPr>
          </a:p>
          <a:p>
            <a:r>
              <a:rPr lang="en-US" sz="2000" dirty="0">
                <a:solidFill>
                  <a:schemeClr val="accent2">
                    <a:lumMod val="20000"/>
                    <a:lumOff val="80000"/>
                  </a:schemeClr>
                </a:solidFill>
                <a:latin typeface="Book Antiqua" panose="02040602050305030304" pitchFamily="18" charset="0"/>
              </a:rPr>
              <a:t>Industrial Zones: </a:t>
            </a:r>
            <a:r>
              <a:rPr lang="en-US" dirty="0">
                <a:solidFill>
                  <a:schemeClr val="bg1"/>
                </a:solidFill>
              </a:rPr>
              <a:t>300,000 people will work in industrial zones.</a:t>
            </a:r>
          </a:p>
          <a:p>
            <a:endParaRPr lang="en-US" dirty="0">
              <a:solidFill>
                <a:schemeClr val="bg1"/>
              </a:solidFill>
            </a:endParaRPr>
          </a:p>
          <a:p>
            <a:r>
              <a:rPr lang="en-US" sz="2000" dirty="0">
                <a:solidFill>
                  <a:schemeClr val="accent2">
                    <a:lumMod val="20000"/>
                    <a:lumOff val="80000"/>
                  </a:schemeClr>
                </a:solidFill>
                <a:latin typeface="Book Antiqua" panose="02040602050305030304" pitchFamily="18" charset="0"/>
              </a:rPr>
              <a:t>Public Parks:</a:t>
            </a:r>
            <a:r>
              <a:rPr lang="en-US" dirty="0">
                <a:solidFill>
                  <a:schemeClr val="bg1"/>
                </a:solidFill>
              </a:rPr>
              <a:t>200,000 will visit or live near public parks.</a:t>
            </a:r>
          </a:p>
          <a:p>
            <a:endParaRPr lang="en-US" dirty="0">
              <a:solidFill>
                <a:schemeClr val="bg1"/>
              </a:solidFill>
            </a:endParaRPr>
          </a:p>
          <a:p>
            <a:r>
              <a:rPr lang="en-US" sz="2000" dirty="0">
                <a:solidFill>
                  <a:schemeClr val="accent2">
                    <a:lumMod val="20000"/>
                    <a:lumOff val="80000"/>
                  </a:schemeClr>
                </a:solidFill>
                <a:latin typeface="Book Antiqua" panose="02040602050305030304" pitchFamily="18" charset="0"/>
              </a:rPr>
              <a:t>Agricultural Zones: </a:t>
            </a:r>
            <a:r>
              <a:rPr lang="en-US" dirty="0">
                <a:solidFill>
                  <a:schemeClr val="bg1"/>
                </a:solidFill>
              </a:rPr>
              <a:t>80,000 people will work or live in agricultural zones.</a:t>
            </a:r>
          </a:p>
          <a:p>
            <a:endParaRPr lang="en-US" dirty="0">
              <a:solidFill>
                <a:schemeClr val="bg1"/>
              </a:solidFill>
            </a:endParaRPr>
          </a:p>
          <a:p>
            <a:r>
              <a:rPr lang="en-US" sz="2000" dirty="0">
                <a:solidFill>
                  <a:schemeClr val="accent2">
                    <a:lumMod val="20000"/>
                    <a:lumOff val="80000"/>
                  </a:schemeClr>
                </a:solidFill>
                <a:latin typeface="Book Antiqua" panose="02040602050305030304" pitchFamily="18" charset="0"/>
              </a:rPr>
              <a:t>Government And Other Institutions:</a:t>
            </a:r>
            <a:r>
              <a:rPr lang="en-US" dirty="0">
                <a:solidFill>
                  <a:schemeClr val="bg1"/>
                </a:solidFill>
              </a:rPr>
              <a:t>200,000 people will be employed in government and other institutions.</a:t>
            </a:r>
          </a:p>
          <a:p>
            <a:endParaRPr lang="en-US" dirty="0">
              <a:solidFill>
                <a:schemeClr val="bg1"/>
              </a:solidFill>
            </a:endParaRPr>
          </a:p>
          <a:p>
            <a:r>
              <a:rPr lang="en-US" sz="2000" dirty="0">
                <a:solidFill>
                  <a:schemeClr val="accent2">
                    <a:lumMod val="20000"/>
                    <a:lumOff val="80000"/>
                  </a:schemeClr>
                </a:solidFill>
                <a:latin typeface="Book Antiqua" panose="02040602050305030304" pitchFamily="18" charset="0"/>
              </a:rPr>
              <a:t>Other Migrants: </a:t>
            </a:r>
            <a:r>
              <a:rPr lang="en-US" dirty="0">
                <a:solidFill>
                  <a:schemeClr val="bg1"/>
                </a:solidFill>
              </a:rPr>
              <a:t>400,000 visitors, including business travelers, will add to the population.</a:t>
            </a:r>
            <a:endParaRPr lang="en-IN" dirty="0">
              <a:solidFill>
                <a:schemeClr val="bg1"/>
              </a:solidFill>
            </a:endParaRPr>
          </a:p>
        </p:txBody>
      </p:sp>
      <p:pic>
        <p:nvPicPr>
          <p:cNvPr id="6" name="Picture 5">
            <a:extLst>
              <a:ext uri="{FF2B5EF4-FFF2-40B4-BE49-F238E27FC236}">
                <a16:creationId xmlns:a16="http://schemas.microsoft.com/office/drawing/2014/main" id="{28E41B4F-9B89-6F19-AB9B-FFD3617B1EBA}"/>
              </a:ext>
            </a:extLst>
          </p:cNvPr>
          <p:cNvPicPr>
            <a:picLocks noChangeAspect="1"/>
          </p:cNvPicPr>
          <p:nvPr/>
        </p:nvPicPr>
        <p:blipFill>
          <a:blip r:embed="rId2">
            <a:alphaModFix amt="41000"/>
          </a:blip>
          <a:stretch>
            <a:fillRect/>
          </a:stretch>
        </p:blipFill>
        <p:spPr>
          <a:xfrm>
            <a:off x="-236196" y="226969"/>
            <a:ext cx="5656116" cy="1051113"/>
          </a:xfrm>
          <a:prstGeom prst="roundRect">
            <a:avLst>
              <a:gd name="adj" fmla="val 8594"/>
            </a:avLst>
          </a:prstGeom>
          <a:solidFill>
            <a:srgbClr val="FFFFFF">
              <a:shade val="85000"/>
              <a:alpha val="0"/>
            </a:srgbClr>
          </a:solidFill>
          <a:ln>
            <a:noFill/>
          </a:ln>
          <a:effectLst>
            <a:outerShdw blurRad="50800" dist="50800" dir="5400000" algn="ctr" rotWithShape="0">
              <a:srgbClr val="000000">
                <a:alpha val="74000"/>
              </a:srgbClr>
            </a:outerShdw>
            <a:reflection blurRad="12700" stA="38000" endPos="28000" dist="5000" dir="5400000" sy="-100000" algn="bl" rotWithShape="0"/>
          </a:effectLst>
        </p:spPr>
      </p:pic>
      <p:sp>
        <p:nvSpPr>
          <p:cNvPr id="8" name="TextBox 7">
            <a:extLst>
              <a:ext uri="{FF2B5EF4-FFF2-40B4-BE49-F238E27FC236}">
                <a16:creationId xmlns:a16="http://schemas.microsoft.com/office/drawing/2014/main" id="{E1C9448C-1372-61C8-F3A6-68914BAA809E}"/>
              </a:ext>
            </a:extLst>
          </p:cNvPr>
          <p:cNvSpPr txBox="1"/>
          <p:nvPr/>
        </p:nvSpPr>
        <p:spPr>
          <a:xfrm>
            <a:off x="203688" y="429359"/>
            <a:ext cx="5216232" cy="646331"/>
          </a:xfrm>
          <a:prstGeom prst="rect">
            <a:avLst/>
          </a:prstGeom>
          <a:noFill/>
        </p:spPr>
        <p:txBody>
          <a:bodyPr wrap="square">
            <a:spAutoFit/>
          </a:bodyPr>
          <a:lstStyle/>
          <a:p>
            <a:r>
              <a:rPr lang="en-IN" sz="3600" dirty="0">
                <a:solidFill>
                  <a:schemeClr val="accent2">
                    <a:lumMod val="20000"/>
                    <a:lumOff val="80000"/>
                  </a:schemeClr>
                </a:solidFill>
                <a:latin typeface="Book Antiqua" panose="02040602050305030304" pitchFamily="18" charset="0"/>
              </a:rPr>
              <a:t>Population Distribution:</a:t>
            </a:r>
          </a:p>
        </p:txBody>
      </p:sp>
      <p:graphicFrame>
        <p:nvGraphicFramePr>
          <p:cNvPr id="12" name="Chart 11">
            <a:extLst>
              <a:ext uri="{FF2B5EF4-FFF2-40B4-BE49-F238E27FC236}">
                <a16:creationId xmlns:a16="http://schemas.microsoft.com/office/drawing/2014/main" id="{38427D2C-A587-A501-D023-70722C4351A2}"/>
              </a:ext>
            </a:extLst>
          </p:cNvPr>
          <p:cNvGraphicFramePr/>
          <p:nvPr>
            <p:extLst>
              <p:ext uri="{D42A27DB-BD31-4B8C-83A1-F6EECF244321}">
                <p14:modId xmlns:p14="http://schemas.microsoft.com/office/powerpoint/2010/main" val="2834583847"/>
              </p:ext>
            </p:extLst>
          </p:nvPr>
        </p:nvGraphicFramePr>
        <p:xfrm>
          <a:off x="317985" y="1366572"/>
          <a:ext cx="4987637" cy="4764064"/>
        </p:xfrm>
        <a:graphic>
          <a:graphicData uri="http://schemas.openxmlformats.org/drawingml/2006/chart">
            <c:chart xmlns:c="http://schemas.openxmlformats.org/drawingml/2006/chart" xmlns:r="http://schemas.openxmlformats.org/officeDocument/2006/relationships" r:id="rId4"/>
          </a:graphicData>
        </a:graphic>
      </p:graphicFrame>
      <p:pic>
        <p:nvPicPr>
          <p:cNvPr id="13" name="Picture 12">
            <a:extLst>
              <a:ext uri="{FF2B5EF4-FFF2-40B4-BE49-F238E27FC236}">
                <a16:creationId xmlns:a16="http://schemas.microsoft.com/office/drawing/2014/main" id="{D0C98B5E-4029-C31B-7D9F-CBDF1E58DE01}"/>
              </a:ext>
            </a:extLst>
          </p:cNvPr>
          <p:cNvPicPr>
            <a:picLocks noChangeAspect="1"/>
          </p:cNvPicPr>
          <p:nvPr/>
        </p:nvPicPr>
        <p:blipFill>
          <a:blip r:embed="rId2">
            <a:alphaModFix amt="41000"/>
          </a:blip>
          <a:stretch>
            <a:fillRect/>
          </a:stretch>
        </p:blipFill>
        <p:spPr>
          <a:xfrm>
            <a:off x="629182" y="6196957"/>
            <a:ext cx="4365241" cy="463368"/>
          </a:xfrm>
          <a:prstGeom prst="roundRect">
            <a:avLst>
              <a:gd name="adj" fmla="val 8594"/>
            </a:avLst>
          </a:prstGeom>
          <a:solidFill>
            <a:srgbClr val="FFFFFF">
              <a:shade val="85000"/>
              <a:alpha val="0"/>
            </a:srgbClr>
          </a:solidFill>
          <a:ln>
            <a:noFill/>
          </a:ln>
          <a:effectLst>
            <a:outerShdw blurRad="50800" dist="50800" dir="5400000" algn="ctr" rotWithShape="0">
              <a:srgbClr val="000000">
                <a:alpha val="74000"/>
              </a:srgbClr>
            </a:outerShdw>
            <a:reflection blurRad="12700" stA="38000" endPos="28000" dist="5000" dir="5400000" sy="-100000" algn="bl" rotWithShape="0"/>
          </a:effectLst>
        </p:spPr>
      </p:pic>
      <p:sp>
        <p:nvSpPr>
          <p:cNvPr id="14" name="TextBox 13">
            <a:extLst>
              <a:ext uri="{FF2B5EF4-FFF2-40B4-BE49-F238E27FC236}">
                <a16:creationId xmlns:a16="http://schemas.microsoft.com/office/drawing/2014/main" id="{3585748E-CB67-9C44-C748-A0D172D3298A}"/>
              </a:ext>
            </a:extLst>
          </p:cNvPr>
          <p:cNvSpPr txBox="1"/>
          <p:nvPr/>
        </p:nvSpPr>
        <p:spPr>
          <a:xfrm>
            <a:off x="629182" y="6259364"/>
            <a:ext cx="5077689" cy="338554"/>
          </a:xfrm>
          <a:prstGeom prst="rect">
            <a:avLst/>
          </a:prstGeom>
          <a:noFill/>
        </p:spPr>
        <p:txBody>
          <a:bodyPr wrap="square" rtlCol="0">
            <a:spAutoFit/>
          </a:bodyPr>
          <a:lstStyle/>
          <a:p>
            <a:r>
              <a:rPr lang="en-IN" sz="1600" dirty="0">
                <a:solidFill>
                  <a:schemeClr val="accent2">
                    <a:lumMod val="20000"/>
                    <a:lumOff val="80000"/>
                  </a:schemeClr>
                </a:solidFill>
              </a:rPr>
              <a:t>ANNUAL POPULATION GROWTH OF DELHI:  </a:t>
            </a:r>
            <a:r>
              <a:rPr lang="en-IN" sz="1600" dirty="0">
                <a:solidFill>
                  <a:schemeClr val="bg1"/>
                </a:solidFill>
              </a:rPr>
              <a:t>2.63%</a:t>
            </a:r>
            <a:endParaRPr lang="en-IN" dirty="0">
              <a:solidFill>
                <a:schemeClr val="bg1"/>
              </a:solidFill>
            </a:endParaRPr>
          </a:p>
        </p:txBody>
      </p:sp>
    </p:spTree>
    <p:extLst>
      <p:ext uri="{BB962C8B-B14F-4D97-AF65-F5344CB8AC3E}">
        <p14:creationId xmlns:p14="http://schemas.microsoft.com/office/powerpoint/2010/main" val="361897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086BA-6CDF-A893-AA82-6D6B6B4DB714}"/>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6073B8A9-B901-76AE-7D61-D8852AB09183}"/>
              </a:ext>
            </a:extLst>
          </p:cNvPr>
          <p:cNvPicPr>
            <a:picLocks noChangeAspect="1"/>
          </p:cNvPicPr>
          <p:nvPr/>
        </p:nvPicPr>
        <p:blipFill>
          <a:blip r:embed="rId2"/>
          <a:stretch>
            <a:fillRect/>
          </a:stretch>
        </p:blipFill>
        <p:spPr>
          <a:xfrm>
            <a:off x="0" y="0"/>
            <a:ext cx="12192000" cy="6858000"/>
          </a:xfrm>
          <a:prstGeom prst="rect">
            <a:avLst/>
          </a:prstGeom>
        </p:spPr>
      </p:pic>
      <p:pic>
        <p:nvPicPr>
          <p:cNvPr id="15" name="Picture 14">
            <a:extLst>
              <a:ext uri="{FF2B5EF4-FFF2-40B4-BE49-F238E27FC236}">
                <a16:creationId xmlns:a16="http://schemas.microsoft.com/office/drawing/2014/main" id="{C0F0B226-36D8-D137-FC3F-D5E194D43376}"/>
              </a:ext>
            </a:extLst>
          </p:cNvPr>
          <p:cNvPicPr>
            <a:picLocks noChangeAspect="1"/>
          </p:cNvPicPr>
          <p:nvPr/>
        </p:nvPicPr>
        <p:blipFill>
          <a:blip r:embed="rId3"/>
          <a:stretch>
            <a:fillRect/>
          </a:stretch>
        </p:blipFill>
        <p:spPr>
          <a:xfrm>
            <a:off x="98324" y="88490"/>
            <a:ext cx="11985522" cy="6685936"/>
          </a:xfrm>
          <a:prstGeom prst="rect">
            <a:avLst/>
          </a:prstGeom>
        </p:spPr>
      </p:pic>
      <p:pic>
        <p:nvPicPr>
          <p:cNvPr id="5" name="Picture 4">
            <a:extLst>
              <a:ext uri="{FF2B5EF4-FFF2-40B4-BE49-F238E27FC236}">
                <a16:creationId xmlns:a16="http://schemas.microsoft.com/office/drawing/2014/main" id="{B8C308A1-A47A-242B-93EC-947E5E6053C5}"/>
              </a:ext>
            </a:extLst>
          </p:cNvPr>
          <p:cNvPicPr>
            <a:picLocks noChangeAspect="1"/>
          </p:cNvPicPr>
          <p:nvPr/>
        </p:nvPicPr>
        <p:blipFill>
          <a:blip r:embed="rId2">
            <a:alphaModFix amt="41000"/>
          </a:blip>
          <a:stretch>
            <a:fillRect/>
          </a:stretch>
        </p:blipFill>
        <p:spPr>
          <a:xfrm>
            <a:off x="6095999" y="1366572"/>
            <a:ext cx="5656117" cy="5152844"/>
          </a:xfrm>
          <a:prstGeom prst="roundRect">
            <a:avLst>
              <a:gd name="adj" fmla="val 8594"/>
            </a:avLst>
          </a:prstGeom>
          <a:solidFill>
            <a:srgbClr val="FFFFFF">
              <a:shade val="85000"/>
              <a:alpha val="0"/>
            </a:srgbClr>
          </a:solidFill>
          <a:ln>
            <a:noFill/>
          </a:ln>
          <a:effectLst>
            <a:outerShdw blurRad="50800" dist="50800" dir="5400000" algn="ctr" rotWithShape="0">
              <a:srgbClr val="000000">
                <a:alpha val="74000"/>
              </a:srgbClr>
            </a:outerShdw>
            <a:reflection blurRad="12700" stA="38000" endPos="28000" dist="5000" dir="5400000" sy="-100000" algn="bl" rotWithShape="0"/>
          </a:effectLst>
        </p:spPr>
      </p:pic>
      <p:sp>
        <p:nvSpPr>
          <p:cNvPr id="4" name="TextBox 3">
            <a:extLst>
              <a:ext uri="{FF2B5EF4-FFF2-40B4-BE49-F238E27FC236}">
                <a16:creationId xmlns:a16="http://schemas.microsoft.com/office/drawing/2014/main" id="{01A9B648-9875-266C-B585-BE1D119E9575}"/>
              </a:ext>
            </a:extLst>
          </p:cNvPr>
          <p:cNvSpPr txBox="1"/>
          <p:nvPr/>
        </p:nvSpPr>
        <p:spPr>
          <a:xfrm>
            <a:off x="6338453" y="1436551"/>
            <a:ext cx="5413663" cy="5262979"/>
          </a:xfrm>
          <a:prstGeom prst="rect">
            <a:avLst/>
          </a:prstGeom>
          <a:noFill/>
        </p:spPr>
        <p:txBody>
          <a:bodyPr wrap="square">
            <a:spAutoFit/>
          </a:bodyPr>
          <a:lstStyle/>
          <a:p>
            <a:r>
              <a:rPr lang="en-US" sz="2000" dirty="0">
                <a:solidFill>
                  <a:schemeClr val="accent2">
                    <a:lumMod val="20000"/>
                    <a:lumOff val="80000"/>
                  </a:schemeClr>
                </a:solidFill>
                <a:latin typeface="Book Antiqua" panose="02040602050305030304" pitchFamily="18" charset="0"/>
              </a:rPr>
              <a:t>Residential Area : </a:t>
            </a:r>
            <a:r>
              <a:rPr lang="en-US" dirty="0">
                <a:solidFill>
                  <a:schemeClr val="bg1"/>
                </a:solidFill>
              </a:rPr>
              <a:t>Construction of apartment, low- income houses.</a:t>
            </a:r>
          </a:p>
          <a:p>
            <a:endParaRPr lang="en-US" dirty="0">
              <a:solidFill>
                <a:schemeClr val="bg1"/>
              </a:solidFill>
            </a:endParaRPr>
          </a:p>
          <a:p>
            <a:r>
              <a:rPr lang="en-US" sz="2000" dirty="0">
                <a:solidFill>
                  <a:schemeClr val="accent2">
                    <a:lumMod val="20000"/>
                    <a:lumOff val="80000"/>
                  </a:schemeClr>
                </a:solidFill>
                <a:latin typeface="Book Antiqua" panose="02040602050305030304" pitchFamily="18" charset="0"/>
              </a:rPr>
              <a:t>Commercial Area : </a:t>
            </a:r>
            <a:r>
              <a:rPr lang="en-US" dirty="0">
                <a:solidFill>
                  <a:schemeClr val="bg1"/>
                </a:solidFill>
              </a:rPr>
              <a:t>It includes construction of business, retail stores, restaurants and other services.</a:t>
            </a:r>
          </a:p>
          <a:p>
            <a:endParaRPr lang="en-US" dirty="0">
              <a:solidFill>
                <a:schemeClr val="bg1"/>
              </a:solidFill>
            </a:endParaRPr>
          </a:p>
          <a:p>
            <a:r>
              <a:rPr lang="en-US" sz="2000" dirty="0">
                <a:solidFill>
                  <a:schemeClr val="accent2">
                    <a:lumMod val="20000"/>
                    <a:lumOff val="80000"/>
                  </a:schemeClr>
                </a:solidFill>
                <a:latin typeface="Book Antiqua" panose="02040602050305030304" pitchFamily="18" charset="0"/>
              </a:rPr>
              <a:t>Agricultural Sector : </a:t>
            </a:r>
            <a:r>
              <a:rPr lang="en-US" dirty="0">
                <a:solidFill>
                  <a:schemeClr val="bg1"/>
                </a:solidFill>
              </a:rPr>
              <a:t>Investment in modern irrigation and forming technologies.</a:t>
            </a:r>
          </a:p>
          <a:p>
            <a:endParaRPr lang="en-US" dirty="0">
              <a:solidFill>
                <a:schemeClr val="bg1"/>
              </a:solidFill>
            </a:endParaRPr>
          </a:p>
          <a:p>
            <a:r>
              <a:rPr lang="en-US" sz="2000" dirty="0">
                <a:solidFill>
                  <a:schemeClr val="accent2">
                    <a:lumMod val="20000"/>
                    <a:lumOff val="80000"/>
                  </a:schemeClr>
                </a:solidFill>
                <a:latin typeface="Book Antiqua" panose="02040602050305030304" pitchFamily="18" charset="0"/>
              </a:rPr>
              <a:t>Government Sector : </a:t>
            </a:r>
            <a:r>
              <a:rPr lang="en-US" dirty="0">
                <a:solidFill>
                  <a:schemeClr val="bg1"/>
                </a:solidFill>
              </a:rPr>
              <a:t>Includes police stations, Courts, Jail, Gov. schools, Gov. Hospitals, DC office.</a:t>
            </a:r>
          </a:p>
          <a:p>
            <a:r>
              <a:rPr lang="en-US" dirty="0">
                <a:solidFill>
                  <a:schemeClr val="bg1"/>
                </a:solidFill>
              </a:rPr>
              <a:t> </a:t>
            </a:r>
          </a:p>
          <a:p>
            <a:r>
              <a:rPr lang="en-US" sz="2000" dirty="0">
                <a:solidFill>
                  <a:schemeClr val="accent2">
                    <a:lumMod val="20000"/>
                    <a:lumOff val="80000"/>
                  </a:schemeClr>
                </a:solidFill>
                <a:latin typeface="Book Antiqua" panose="02040602050305030304" pitchFamily="18" charset="0"/>
              </a:rPr>
              <a:t>Industrial Sector : </a:t>
            </a:r>
            <a:r>
              <a:rPr lang="en-US" dirty="0">
                <a:solidFill>
                  <a:schemeClr val="bg1"/>
                </a:solidFill>
              </a:rPr>
              <a:t>Includes Industries, Factories, Warehouse</a:t>
            </a:r>
          </a:p>
          <a:p>
            <a:endParaRPr lang="en-US" dirty="0">
              <a:solidFill>
                <a:schemeClr val="bg1"/>
              </a:solidFill>
            </a:endParaRPr>
          </a:p>
          <a:p>
            <a:r>
              <a:rPr lang="en-US" sz="2000" dirty="0">
                <a:solidFill>
                  <a:schemeClr val="accent2">
                    <a:lumMod val="20000"/>
                    <a:lumOff val="80000"/>
                  </a:schemeClr>
                </a:solidFill>
                <a:latin typeface="Book Antiqua" panose="02040602050305030304" pitchFamily="18" charset="0"/>
              </a:rPr>
              <a:t>Public Spaces : </a:t>
            </a:r>
            <a:r>
              <a:rPr lang="en-US" dirty="0">
                <a:solidFill>
                  <a:schemeClr val="bg1"/>
                </a:solidFill>
              </a:rPr>
              <a:t>Includes parks, tourism places and other public entertainment things.</a:t>
            </a:r>
          </a:p>
          <a:p>
            <a:endParaRPr lang="en-US" dirty="0">
              <a:solidFill>
                <a:schemeClr val="bg1"/>
              </a:solidFill>
            </a:endParaRPr>
          </a:p>
        </p:txBody>
      </p:sp>
      <p:pic>
        <p:nvPicPr>
          <p:cNvPr id="6" name="Picture 5">
            <a:extLst>
              <a:ext uri="{FF2B5EF4-FFF2-40B4-BE49-F238E27FC236}">
                <a16:creationId xmlns:a16="http://schemas.microsoft.com/office/drawing/2014/main" id="{8E0360DA-2417-25F2-7824-0318961264B7}"/>
              </a:ext>
            </a:extLst>
          </p:cNvPr>
          <p:cNvPicPr>
            <a:picLocks noChangeAspect="1"/>
          </p:cNvPicPr>
          <p:nvPr/>
        </p:nvPicPr>
        <p:blipFill>
          <a:blip r:embed="rId2">
            <a:alphaModFix amt="41000"/>
          </a:blip>
          <a:stretch>
            <a:fillRect/>
          </a:stretch>
        </p:blipFill>
        <p:spPr>
          <a:xfrm>
            <a:off x="-236197" y="226969"/>
            <a:ext cx="7042241" cy="1051113"/>
          </a:xfrm>
          <a:prstGeom prst="roundRect">
            <a:avLst>
              <a:gd name="adj" fmla="val 8594"/>
            </a:avLst>
          </a:prstGeom>
          <a:solidFill>
            <a:srgbClr val="FFFFFF">
              <a:shade val="85000"/>
              <a:alpha val="0"/>
            </a:srgbClr>
          </a:solidFill>
          <a:ln>
            <a:noFill/>
          </a:ln>
          <a:effectLst>
            <a:outerShdw blurRad="50800" dist="50800" dir="5400000" algn="ctr" rotWithShape="0">
              <a:srgbClr val="000000">
                <a:alpha val="74000"/>
              </a:srgbClr>
            </a:outerShdw>
            <a:reflection blurRad="12700" stA="38000" endPos="28000" dist="5000" dir="5400000" sy="-100000" algn="bl" rotWithShape="0"/>
          </a:effectLst>
        </p:spPr>
      </p:pic>
      <p:sp>
        <p:nvSpPr>
          <p:cNvPr id="8" name="TextBox 7">
            <a:extLst>
              <a:ext uri="{FF2B5EF4-FFF2-40B4-BE49-F238E27FC236}">
                <a16:creationId xmlns:a16="http://schemas.microsoft.com/office/drawing/2014/main" id="{E5B24BA3-08B1-814D-09AC-719564511422}"/>
              </a:ext>
            </a:extLst>
          </p:cNvPr>
          <p:cNvSpPr txBox="1"/>
          <p:nvPr/>
        </p:nvSpPr>
        <p:spPr>
          <a:xfrm>
            <a:off x="203687" y="429359"/>
            <a:ext cx="7194639" cy="646331"/>
          </a:xfrm>
          <a:prstGeom prst="rect">
            <a:avLst/>
          </a:prstGeom>
          <a:noFill/>
        </p:spPr>
        <p:txBody>
          <a:bodyPr wrap="square">
            <a:spAutoFit/>
          </a:bodyPr>
          <a:lstStyle/>
          <a:p>
            <a:r>
              <a:rPr lang="en-IN" sz="3600" dirty="0">
                <a:solidFill>
                  <a:schemeClr val="accent2">
                    <a:lumMod val="20000"/>
                    <a:lumOff val="80000"/>
                  </a:schemeClr>
                </a:solidFill>
                <a:latin typeface="Book Antiqua" panose="02040602050305030304" pitchFamily="18" charset="0"/>
              </a:rPr>
              <a:t>Budget Distribution by sectors:</a:t>
            </a:r>
          </a:p>
        </p:txBody>
      </p:sp>
      <p:graphicFrame>
        <p:nvGraphicFramePr>
          <p:cNvPr id="2" name="Table 1">
            <a:extLst>
              <a:ext uri="{FF2B5EF4-FFF2-40B4-BE49-F238E27FC236}">
                <a16:creationId xmlns:a16="http://schemas.microsoft.com/office/drawing/2014/main" id="{7AD2A176-3734-BFBA-2605-12ADC6A681D2}"/>
              </a:ext>
            </a:extLst>
          </p:cNvPr>
          <p:cNvGraphicFramePr>
            <a:graphicFrameLocks noGrp="1"/>
          </p:cNvGraphicFramePr>
          <p:nvPr>
            <p:extLst>
              <p:ext uri="{D42A27DB-BD31-4B8C-83A1-F6EECF244321}">
                <p14:modId xmlns:p14="http://schemas.microsoft.com/office/powerpoint/2010/main" val="1128734420"/>
              </p:ext>
            </p:extLst>
          </p:nvPr>
        </p:nvGraphicFramePr>
        <p:xfrm>
          <a:off x="390330" y="1683326"/>
          <a:ext cx="5413664" cy="4572609"/>
        </p:xfrm>
        <a:graphic>
          <a:graphicData uri="http://schemas.openxmlformats.org/drawingml/2006/table">
            <a:tbl>
              <a:tblPr firstRow="1" bandRow="1">
                <a:tableStyleId>{5C22544A-7EE6-4342-B048-85BDC9FD1C3A}</a:tableStyleId>
              </a:tblPr>
              <a:tblGrid>
                <a:gridCol w="2706832">
                  <a:extLst>
                    <a:ext uri="{9D8B030D-6E8A-4147-A177-3AD203B41FA5}">
                      <a16:colId xmlns:a16="http://schemas.microsoft.com/office/drawing/2014/main" val="4238196690"/>
                    </a:ext>
                  </a:extLst>
                </a:gridCol>
                <a:gridCol w="2706832">
                  <a:extLst>
                    <a:ext uri="{9D8B030D-6E8A-4147-A177-3AD203B41FA5}">
                      <a16:colId xmlns:a16="http://schemas.microsoft.com/office/drawing/2014/main" val="2138361475"/>
                    </a:ext>
                  </a:extLst>
                </a:gridCol>
              </a:tblGrid>
              <a:tr h="518247">
                <a:tc>
                  <a:txBody>
                    <a:bodyPr/>
                    <a:lstStyle/>
                    <a:p>
                      <a:pPr algn="ctr"/>
                      <a:r>
                        <a:rPr lang="en-IN" sz="2800" dirty="0"/>
                        <a:t>SECTOR</a:t>
                      </a:r>
                    </a:p>
                  </a:txBody>
                  <a:tcPr/>
                </a:tc>
                <a:tc>
                  <a:txBody>
                    <a:bodyPr/>
                    <a:lstStyle/>
                    <a:p>
                      <a:pPr algn="ctr"/>
                      <a:r>
                        <a:rPr lang="en-IN" sz="2800" dirty="0"/>
                        <a:t>BUDGET</a:t>
                      </a:r>
                    </a:p>
                    <a:p>
                      <a:pPr algn="ctr"/>
                      <a:r>
                        <a:rPr lang="en-IN" sz="2800" dirty="0"/>
                        <a:t> (IN RUPEES</a:t>
                      </a:r>
                      <a:r>
                        <a:rPr lang="en-IN" dirty="0"/>
                        <a:t>)</a:t>
                      </a:r>
                    </a:p>
                  </a:txBody>
                  <a:tcPr/>
                </a:tc>
                <a:extLst>
                  <a:ext uri="{0D108BD9-81ED-4DB2-BD59-A6C34878D82A}">
                    <a16:rowId xmlns:a16="http://schemas.microsoft.com/office/drawing/2014/main" val="704858307"/>
                  </a:ext>
                </a:extLst>
              </a:tr>
              <a:tr h="518247">
                <a:tc>
                  <a:txBody>
                    <a:bodyPr/>
                    <a:lstStyle/>
                    <a:p>
                      <a:pPr algn="ctr"/>
                      <a:r>
                        <a:rPr lang="en-IN" dirty="0">
                          <a:latin typeface="Bahnschrift SemiLight SemiConde" panose="020B0502040204020203" pitchFamily="34" charset="0"/>
                        </a:rPr>
                        <a:t>Residential Area</a:t>
                      </a:r>
                    </a:p>
                  </a:txBody>
                  <a:tcPr/>
                </a:tc>
                <a:tc>
                  <a:txBody>
                    <a:bodyPr/>
                    <a:lstStyle/>
                    <a:p>
                      <a:pPr algn="ctr"/>
                      <a:r>
                        <a:rPr lang="en-IN" dirty="0">
                          <a:latin typeface="Bahnschrift SemiLight SemiConde" panose="020B0502040204020203" pitchFamily="34" charset="0"/>
                        </a:rPr>
                        <a:t> 35,000 crores</a:t>
                      </a:r>
                    </a:p>
                  </a:txBody>
                  <a:tcPr/>
                </a:tc>
                <a:extLst>
                  <a:ext uri="{0D108BD9-81ED-4DB2-BD59-A6C34878D82A}">
                    <a16:rowId xmlns:a16="http://schemas.microsoft.com/office/drawing/2014/main" val="3034235025"/>
                  </a:ext>
                </a:extLst>
              </a:tr>
              <a:tr h="518247">
                <a:tc>
                  <a:txBody>
                    <a:bodyPr/>
                    <a:lstStyle/>
                    <a:p>
                      <a:pPr algn="ctr"/>
                      <a:r>
                        <a:rPr lang="en-IN" dirty="0">
                          <a:latin typeface="Bahnschrift SemiLight SemiConde" panose="020B0502040204020203" pitchFamily="34" charset="0"/>
                        </a:rPr>
                        <a:t>Commercial Area</a:t>
                      </a:r>
                    </a:p>
                  </a:txBody>
                  <a:tcPr/>
                </a:tc>
                <a:tc>
                  <a:txBody>
                    <a:bodyPr/>
                    <a:lstStyle/>
                    <a:p>
                      <a:pPr algn="ctr"/>
                      <a:r>
                        <a:rPr lang="en-IN" dirty="0">
                          <a:latin typeface="Bahnschrift SemiLight SemiConde" panose="020B0502040204020203" pitchFamily="34" charset="0"/>
                        </a:rPr>
                        <a:t>25,000 crores</a:t>
                      </a:r>
                    </a:p>
                  </a:txBody>
                  <a:tcPr/>
                </a:tc>
                <a:extLst>
                  <a:ext uri="{0D108BD9-81ED-4DB2-BD59-A6C34878D82A}">
                    <a16:rowId xmlns:a16="http://schemas.microsoft.com/office/drawing/2014/main" val="4147114800"/>
                  </a:ext>
                </a:extLst>
              </a:tr>
              <a:tr h="518247">
                <a:tc>
                  <a:txBody>
                    <a:bodyPr/>
                    <a:lstStyle/>
                    <a:p>
                      <a:pPr algn="ctr"/>
                      <a:r>
                        <a:rPr lang="en-IN" dirty="0">
                          <a:latin typeface="Bahnschrift SemiLight SemiConde" panose="020B0502040204020203" pitchFamily="34" charset="0"/>
                        </a:rPr>
                        <a:t>Agricultural Area</a:t>
                      </a:r>
                    </a:p>
                  </a:txBody>
                  <a:tcPr/>
                </a:tc>
                <a:tc>
                  <a:txBody>
                    <a:bodyPr/>
                    <a:lstStyle/>
                    <a:p>
                      <a:pPr algn="ctr"/>
                      <a:r>
                        <a:rPr lang="en-IN" dirty="0">
                          <a:latin typeface="Bahnschrift SemiLight SemiConde" panose="020B0502040204020203" pitchFamily="34" charset="0"/>
                        </a:rPr>
                        <a:t>1,500 crores</a:t>
                      </a:r>
                    </a:p>
                  </a:txBody>
                  <a:tcPr/>
                </a:tc>
                <a:extLst>
                  <a:ext uri="{0D108BD9-81ED-4DB2-BD59-A6C34878D82A}">
                    <a16:rowId xmlns:a16="http://schemas.microsoft.com/office/drawing/2014/main" val="2429341186"/>
                  </a:ext>
                </a:extLst>
              </a:tr>
              <a:tr h="518247">
                <a:tc>
                  <a:txBody>
                    <a:bodyPr/>
                    <a:lstStyle/>
                    <a:p>
                      <a:pPr algn="ctr"/>
                      <a:r>
                        <a:rPr lang="en-IN" dirty="0">
                          <a:latin typeface="Bahnschrift SemiLight SemiConde" panose="020B0502040204020203" pitchFamily="34" charset="0"/>
                        </a:rPr>
                        <a:t>Government Sector</a:t>
                      </a:r>
                    </a:p>
                  </a:txBody>
                  <a:tcPr/>
                </a:tc>
                <a:tc>
                  <a:txBody>
                    <a:bodyPr/>
                    <a:lstStyle/>
                    <a:p>
                      <a:pPr algn="ctr"/>
                      <a:r>
                        <a:rPr lang="en-IN" dirty="0">
                          <a:latin typeface="Bahnschrift SemiLight SemiConde" panose="020B0502040204020203" pitchFamily="34" charset="0"/>
                        </a:rPr>
                        <a:t>500 crores</a:t>
                      </a:r>
                    </a:p>
                  </a:txBody>
                  <a:tcPr/>
                </a:tc>
                <a:extLst>
                  <a:ext uri="{0D108BD9-81ED-4DB2-BD59-A6C34878D82A}">
                    <a16:rowId xmlns:a16="http://schemas.microsoft.com/office/drawing/2014/main" val="976955345"/>
                  </a:ext>
                </a:extLst>
              </a:tr>
              <a:tr h="518247">
                <a:tc>
                  <a:txBody>
                    <a:bodyPr/>
                    <a:lstStyle/>
                    <a:p>
                      <a:pPr algn="ctr"/>
                      <a:r>
                        <a:rPr lang="en-IN" dirty="0">
                          <a:latin typeface="Bahnschrift SemiLight SemiConde" panose="020B0502040204020203" pitchFamily="34" charset="0"/>
                        </a:rPr>
                        <a:t>Industrial Sector</a:t>
                      </a:r>
                    </a:p>
                  </a:txBody>
                  <a:tcPr/>
                </a:tc>
                <a:tc>
                  <a:txBody>
                    <a:bodyPr/>
                    <a:lstStyle/>
                    <a:p>
                      <a:pPr algn="ctr"/>
                      <a:r>
                        <a:rPr lang="en-IN" dirty="0">
                          <a:latin typeface="Bahnschrift SemiLight SemiConde" panose="020B0502040204020203" pitchFamily="34" charset="0"/>
                        </a:rPr>
                        <a:t>15,000 crores</a:t>
                      </a:r>
                    </a:p>
                  </a:txBody>
                  <a:tcPr/>
                </a:tc>
                <a:extLst>
                  <a:ext uri="{0D108BD9-81ED-4DB2-BD59-A6C34878D82A}">
                    <a16:rowId xmlns:a16="http://schemas.microsoft.com/office/drawing/2014/main" val="1027428919"/>
                  </a:ext>
                </a:extLst>
              </a:tr>
              <a:tr h="518247">
                <a:tc>
                  <a:txBody>
                    <a:bodyPr/>
                    <a:lstStyle/>
                    <a:p>
                      <a:pPr algn="ctr"/>
                      <a:r>
                        <a:rPr lang="en-IN" dirty="0">
                          <a:latin typeface="Bahnschrift SemiLight SemiConde" panose="020B0502040204020203" pitchFamily="34" charset="0"/>
                        </a:rPr>
                        <a:t>Public Space</a:t>
                      </a:r>
                    </a:p>
                  </a:txBody>
                  <a:tcPr/>
                </a:tc>
                <a:tc>
                  <a:txBody>
                    <a:bodyPr/>
                    <a:lstStyle/>
                    <a:p>
                      <a:pPr algn="ctr"/>
                      <a:r>
                        <a:rPr lang="en-IN" dirty="0">
                          <a:latin typeface="Bahnschrift SemiLight SemiConde" panose="020B0502040204020203" pitchFamily="34" charset="0"/>
                        </a:rPr>
                        <a:t>250 crores</a:t>
                      </a:r>
                    </a:p>
                  </a:txBody>
                  <a:tcPr/>
                </a:tc>
                <a:extLst>
                  <a:ext uri="{0D108BD9-81ED-4DB2-BD59-A6C34878D82A}">
                    <a16:rowId xmlns:a16="http://schemas.microsoft.com/office/drawing/2014/main" val="3437033594"/>
                  </a:ext>
                </a:extLst>
              </a:tr>
              <a:tr h="518247">
                <a:tc>
                  <a:txBody>
                    <a:bodyPr/>
                    <a:lstStyle/>
                    <a:p>
                      <a:pPr algn="ctr"/>
                      <a:r>
                        <a:rPr lang="en-IN" sz="2800" b="1" dirty="0">
                          <a:solidFill>
                            <a:srgbClr val="C00000"/>
                          </a:solidFill>
                        </a:rPr>
                        <a:t>Total</a:t>
                      </a:r>
                    </a:p>
                  </a:txBody>
                  <a:tcPr/>
                </a:tc>
                <a:tc>
                  <a:txBody>
                    <a:bodyPr/>
                    <a:lstStyle/>
                    <a:p>
                      <a:pPr algn="ctr"/>
                      <a:r>
                        <a:rPr lang="en-IN" dirty="0"/>
                        <a:t> </a:t>
                      </a:r>
                      <a:r>
                        <a:rPr lang="en-IN" sz="2800" b="1" dirty="0">
                          <a:solidFill>
                            <a:srgbClr val="C00000"/>
                          </a:solidFill>
                        </a:rPr>
                        <a:t>77,250 crores</a:t>
                      </a:r>
                    </a:p>
                  </a:txBody>
                  <a:tcPr/>
                </a:tc>
                <a:extLst>
                  <a:ext uri="{0D108BD9-81ED-4DB2-BD59-A6C34878D82A}">
                    <a16:rowId xmlns:a16="http://schemas.microsoft.com/office/drawing/2014/main" val="4268769059"/>
                  </a:ext>
                </a:extLst>
              </a:tr>
            </a:tbl>
          </a:graphicData>
        </a:graphic>
      </p:graphicFrame>
    </p:spTree>
    <p:extLst>
      <p:ext uri="{BB962C8B-B14F-4D97-AF65-F5344CB8AC3E}">
        <p14:creationId xmlns:p14="http://schemas.microsoft.com/office/powerpoint/2010/main" val="734463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06824-3F8F-429D-2786-D31FCB3D2C7F}"/>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FE9D72C5-A805-F003-F6DE-9A0CD36A3775}"/>
              </a:ext>
            </a:extLst>
          </p:cNvPr>
          <p:cNvPicPr>
            <a:picLocks noChangeAspect="1"/>
          </p:cNvPicPr>
          <p:nvPr/>
        </p:nvPicPr>
        <p:blipFill>
          <a:blip r:embed="rId2"/>
          <a:stretch>
            <a:fillRect/>
          </a:stretch>
        </p:blipFill>
        <p:spPr>
          <a:xfrm>
            <a:off x="0" y="0"/>
            <a:ext cx="12192000" cy="6858000"/>
          </a:xfrm>
          <a:prstGeom prst="rect">
            <a:avLst/>
          </a:prstGeom>
        </p:spPr>
      </p:pic>
      <p:pic>
        <p:nvPicPr>
          <p:cNvPr id="15" name="Picture 14">
            <a:extLst>
              <a:ext uri="{FF2B5EF4-FFF2-40B4-BE49-F238E27FC236}">
                <a16:creationId xmlns:a16="http://schemas.microsoft.com/office/drawing/2014/main" id="{3D9E1F55-E874-E592-30FC-A71681524B51}"/>
              </a:ext>
            </a:extLst>
          </p:cNvPr>
          <p:cNvPicPr>
            <a:picLocks noChangeAspect="1"/>
          </p:cNvPicPr>
          <p:nvPr/>
        </p:nvPicPr>
        <p:blipFill>
          <a:blip r:embed="rId3"/>
          <a:stretch>
            <a:fillRect/>
          </a:stretch>
        </p:blipFill>
        <p:spPr>
          <a:xfrm>
            <a:off x="98324" y="88490"/>
            <a:ext cx="11985522" cy="6685936"/>
          </a:xfrm>
          <a:prstGeom prst="rect">
            <a:avLst/>
          </a:prstGeom>
        </p:spPr>
      </p:pic>
      <p:pic>
        <p:nvPicPr>
          <p:cNvPr id="5" name="Picture 4">
            <a:extLst>
              <a:ext uri="{FF2B5EF4-FFF2-40B4-BE49-F238E27FC236}">
                <a16:creationId xmlns:a16="http://schemas.microsoft.com/office/drawing/2014/main" id="{EB544809-48F1-B13B-430F-815D254597EC}"/>
              </a:ext>
            </a:extLst>
          </p:cNvPr>
          <p:cNvPicPr>
            <a:picLocks noChangeAspect="1"/>
          </p:cNvPicPr>
          <p:nvPr/>
        </p:nvPicPr>
        <p:blipFill>
          <a:blip r:embed="rId2">
            <a:alphaModFix amt="41000"/>
          </a:blip>
          <a:stretch>
            <a:fillRect/>
          </a:stretch>
        </p:blipFill>
        <p:spPr>
          <a:xfrm>
            <a:off x="6095999" y="598870"/>
            <a:ext cx="5656117" cy="5892505"/>
          </a:xfrm>
          <a:prstGeom prst="roundRect">
            <a:avLst>
              <a:gd name="adj" fmla="val 8594"/>
            </a:avLst>
          </a:prstGeom>
          <a:solidFill>
            <a:srgbClr val="FFFFFF">
              <a:shade val="85000"/>
              <a:alpha val="0"/>
            </a:srgbClr>
          </a:solidFill>
          <a:ln>
            <a:noFill/>
          </a:ln>
          <a:effectLst>
            <a:outerShdw blurRad="50800" dist="50800" dir="5400000" algn="ctr" rotWithShape="0">
              <a:srgbClr val="000000">
                <a:alpha val="74000"/>
              </a:srgbClr>
            </a:outerShdw>
            <a:reflection blurRad="12700" stA="38000" endPos="28000" dist="5000" dir="5400000" sy="-100000" algn="bl" rotWithShape="0"/>
          </a:effectLst>
        </p:spPr>
      </p:pic>
      <p:sp>
        <p:nvSpPr>
          <p:cNvPr id="4" name="TextBox 3">
            <a:extLst>
              <a:ext uri="{FF2B5EF4-FFF2-40B4-BE49-F238E27FC236}">
                <a16:creationId xmlns:a16="http://schemas.microsoft.com/office/drawing/2014/main" id="{394F6951-035E-30A5-BFA2-1E8F03A27BA8}"/>
              </a:ext>
            </a:extLst>
          </p:cNvPr>
          <p:cNvSpPr txBox="1"/>
          <p:nvPr/>
        </p:nvSpPr>
        <p:spPr>
          <a:xfrm>
            <a:off x="6217225" y="913632"/>
            <a:ext cx="5413663" cy="4924425"/>
          </a:xfrm>
          <a:prstGeom prst="rect">
            <a:avLst/>
          </a:prstGeom>
          <a:noFill/>
        </p:spPr>
        <p:txBody>
          <a:bodyPr wrap="square">
            <a:spAutoFit/>
          </a:bodyPr>
          <a:lstStyle/>
          <a:p>
            <a:r>
              <a:rPr lang="en-US" sz="2000" dirty="0">
                <a:solidFill>
                  <a:schemeClr val="accent2">
                    <a:lumMod val="20000"/>
                    <a:lumOff val="80000"/>
                  </a:schemeClr>
                </a:solidFill>
                <a:latin typeface="Book Antiqua" panose="02040602050305030304" pitchFamily="18" charset="0"/>
              </a:rPr>
              <a:t>1)Property Taxes: </a:t>
            </a:r>
            <a:r>
              <a:rPr lang="en-US" dirty="0">
                <a:solidFill>
                  <a:schemeClr val="bg1"/>
                </a:solidFill>
              </a:rPr>
              <a:t>The city will impose taxes on both residential and commercial properties. Depending on property use, rates will vary.</a:t>
            </a:r>
          </a:p>
          <a:p>
            <a:r>
              <a:rPr lang="en-US" sz="1800" b="1" i="0" dirty="0">
                <a:solidFill>
                  <a:schemeClr val="accent2">
                    <a:lumMod val="60000"/>
                    <a:lumOff val="40000"/>
                  </a:schemeClr>
                </a:solidFill>
                <a:effectLst/>
                <a:latin typeface="Book Antiqua" panose="02040602050305030304" pitchFamily="18" charset="0"/>
              </a:rPr>
              <a:t> Property tax rate:</a:t>
            </a:r>
            <a:r>
              <a:rPr lang="en-US" sz="1800" b="0" i="0" dirty="0">
                <a:solidFill>
                  <a:schemeClr val="accent2">
                    <a:lumMod val="60000"/>
                    <a:lumOff val="40000"/>
                  </a:schemeClr>
                </a:solidFill>
                <a:effectLst/>
                <a:latin typeface="Book Antiqua" panose="02040602050305030304" pitchFamily="18" charset="0"/>
              </a:rPr>
              <a:t> </a:t>
            </a:r>
            <a:r>
              <a:rPr lang="en-US" sz="1800" b="0" i="0" dirty="0">
                <a:solidFill>
                  <a:schemeClr val="bg1"/>
                </a:solidFill>
                <a:effectLst/>
              </a:rPr>
              <a:t>6% of the annual letting value.</a:t>
            </a:r>
          </a:p>
          <a:p>
            <a:endParaRPr lang="en-US" dirty="0">
              <a:solidFill>
                <a:schemeClr val="bg1"/>
              </a:solidFill>
            </a:endParaRPr>
          </a:p>
          <a:p>
            <a:r>
              <a:rPr lang="en-US" sz="2000" dirty="0">
                <a:solidFill>
                  <a:schemeClr val="accent2">
                    <a:lumMod val="20000"/>
                    <a:lumOff val="80000"/>
                  </a:schemeClr>
                </a:solidFill>
                <a:latin typeface="Book Antiqua" panose="02040602050305030304" pitchFamily="18" charset="0"/>
              </a:rPr>
              <a:t>2)Utility Charges: </a:t>
            </a:r>
            <a:r>
              <a:rPr lang="en-US" dirty="0">
                <a:solidFill>
                  <a:schemeClr val="bg1"/>
                </a:solidFill>
              </a:rPr>
              <a:t>Residents and other sectors will pay for the consumption of utilities such as electricity bills, water bills, and waste management systems.</a:t>
            </a:r>
          </a:p>
          <a:p>
            <a:endParaRPr lang="en-US" dirty="0">
              <a:solidFill>
                <a:schemeClr val="bg1"/>
              </a:solidFill>
            </a:endParaRPr>
          </a:p>
          <a:p>
            <a:r>
              <a:rPr lang="en-US" sz="2000" dirty="0">
                <a:solidFill>
                  <a:schemeClr val="accent2">
                    <a:lumMod val="20000"/>
                    <a:lumOff val="80000"/>
                  </a:schemeClr>
                </a:solidFill>
                <a:latin typeface="Book Antiqua" panose="02040602050305030304" pitchFamily="18" charset="0"/>
              </a:rPr>
              <a:t>3)Public-Private Partnerships: </a:t>
            </a:r>
            <a:r>
              <a:rPr lang="en-US" dirty="0">
                <a:solidFill>
                  <a:schemeClr val="bg1"/>
                </a:solidFill>
              </a:rPr>
              <a:t>The city will sign agreements for long-term profit sharing with investors to fund projects for infrastructure development.</a:t>
            </a:r>
          </a:p>
          <a:p>
            <a:endParaRPr lang="en-US" dirty="0">
              <a:solidFill>
                <a:schemeClr val="bg1"/>
              </a:solidFill>
            </a:endParaRPr>
          </a:p>
          <a:p>
            <a:r>
              <a:rPr lang="en-US" sz="2000" dirty="0">
                <a:solidFill>
                  <a:schemeClr val="accent2">
                    <a:lumMod val="20000"/>
                    <a:lumOff val="80000"/>
                  </a:schemeClr>
                </a:solidFill>
                <a:latin typeface="Book Antiqua" panose="02040602050305030304" pitchFamily="18" charset="0"/>
              </a:rPr>
              <a:t>4)Tourism and Real Estate: </a:t>
            </a:r>
            <a:r>
              <a:rPr lang="en-US" dirty="0">
                <a:solidFill>
                  <a:schemeClr val="bg1"/>
                </a:solidFill>
              </a:rPr>
              <a:t>The city can generate revenue from property sales, leasing, and tourism-related services like hotels and entry fees for tourism spots.</a:t>
            </a:r>
          </a:p>
        </p:txBody>
      </p:sp>
      <p:pic>
        <p:nvPicPr>
          <p:cNvPr id="6" name="Picture 5">
            <a:extLst>
              <a:ext uri="{FF2B5EF4-FFF2-40B4-BE49-F238E27FC236}">
                <a16:creationId xmlns:a16="http://schemas.microsoft.com/office/drawing/2014/main" id="{F75112BA-ABEC-A3B3-C9E4-D398292315F2}"/>
              </a:ext>
            </a:extLst>
          </p:cNvPr>
          <p:cNvPicPr>
            <a:picLocks noChangeAspect="1"/>
          </p:cNvPicPr>
          <p:nvPr/>
        </p:nvPicPr>
        <p:blipFill>
          <a:blip r:embed="rId2">
            <a:alphaModFix amt="41000"/>
          </a:blip>
          <a:stretch>
            <a:fillRect/>
          </a:stretch>
        </p:blipFill>
        <p:spPr>
          <a:xfrm>
            <a:off x="-236196" y="226969"/>
            <a:ext cx="5656116" cy="1051113"/>
          </a:xfrm>
          <a:prstGeom prst="roundRect">
            <a:avLst>
              <a:gd name="adj" fmla="val 8594"/>
            </a:avLst>
          </a:prstGeom>
          <a:solidFill>
            <a:srgbClr val="FFFFFF">
              <a:shade val="85000"/>
              <a:alpha val="0"/>
            </a:srgbClr>
          </a:solidFill>
          <a:ln>
            <a:noFill/>
          </a:ln>
          <a:effectLst>
            <a:outerShdw blurRad="50800" dist="50800" dir="5400000" algn="ctr" rotWithShape="0">
              <a:srgbClr val="000000">
                <a:alpha val="74000"/>
              </a:srgbClr>
            </a:outerShdw>
            <a:reflection blurRad="12700" stA="38000" endPos="28000" dist="5000" dir="5400000" sy="-100000" algn="bl" rotWithShape="0"/>
          </a:effectLst>
        </p:spPr>
      </p:pic>
      <p:sp>
        <p:nvSpPr>
          <p:cNvPr id="8" name="TextBox 7">
            <a:extLst>
              <a:ext uri="{FF2B5EF4-FFF2-40B4-BE49-F238E27FC236}">
                <a16:creationId xmlns:a16="http://schemas.microsoft.com/office/drawing/2014/main" id="{560E4CB0-1C6C-A19F-98FC-7A3704E27978}"/>
              </a:ext>
            </a:extLst>
          </p:cNvPr>
          <p:cNvSpPr txBox="1"/>
          <p:nvPr/>
        </p:nvSpPr>
        <p:spPr>
          <a:xfrm>
            <a:off x="203688" y="429359"/>
            <a:ext cx="5216232" cy="646331"/>
          </a:xfrm>
          <a:prstGeom prst="rect">
            <a:avLst/>
          </a:prstGeom>
          <a:noFill/>
        </p:spPr>
        <p:txBody>
          <a:bodyPr wrap="square">
            <a:spAutoFit/>
          </a:bodyPr>
          <a:lstStyle/>
          <a:p>
            <a:r>
              <a:rPr lang="en-IN" sz="3600" dirty="0">
                <a:solidFill>
                  <a:schemeClr val="accent2">
                    <a:lumMod val="20000"/>
                    <a:lumOff val="80000"/>
                  </a:schemeClr>
                </a:solidFill>
                <a:latin typeface="Book Antiqua" panose="02040602050305030304" pitchFamily="18" charset="0"/>
              </a:rPr>
              <a:t>Revenue Models:</a:t>
            </a:r>
          </a:p>
        </p:txBody>
      </p:sp>
      <p:pic>
        <p:nvPicPr>
          <p:cNvPr id="7" name="Picture 6">
            <a:extLst>
              <a:ext uri="{FF2B5EF4-FFF2-40B4-BE49-F238E27FC236}">
                <a16:creationId xmlns:a16="http://schemas.microsoft.com/office/drawing/2014/main" id="{664FBD9F-5EBA-A1C7-D37B-884B3AB66C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984575">
            <a:off x="736825" y="1821281"/>
            <a:ext cx="1643394" cy="1643394"/>
          </a:xfrm>
          <a:prstGeom prst="rect">
            <a:avLst/>
          </a:prstGeom>
        </p:spPr>
      </p:pic>
      <p:pic>
        <p:nvPicPr>
          <p:cNvPr id="12" name="Picture 11">
            <a:extLst>
              <a:ext uri="{FF2B5EF4-FFF2-40B4-BE49-F238E27FC236}">
                <a16:creationId xmlns:a16="http://schemas.microsoft.com/office/drawing/2014/main" id="{767CCDB1-4B56-317C-EEC3-1F34532741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287471">
            <a:off x="3274908" y="3630548"/>
            <a:ext cx="1971593" cy="1971593"/>
          </a:xfrm>
          <a:prstGeom prst="rect">
            <a:avLst/>
          </a:prstGeom>
        </p:spPr>
      </p:pic>
      <p:pic>
        <p:nvPicPr>
          <p:cNvPr id="14" name="Picture 13">
            <a:extLst>
              <a:ext uri="{FF2B5EF4-FFF2-40B4-BE49-F238E27FC236}">
                <a16:creationId xmlns:a16="http://schemas.microsoft.com/office/drawing/2014/main" id="{C4098451-D371-A4EC-56B5-702CC5462F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408559">
            <a:off x="3121409" y="1833844"/>
            <a:ext cx="2132433" cy="1643394"/>
          </a:xfrm>
          <a:prstGeom prst="rect">
            <a:avLst/>
          </a:prstGeom>
        </p:spPr>
      </p:pic>
      <p:pic>
        <p:nvPicPr>
          <p:cNvPr id="18" name="Picture 17">
            <a:extLst>
              <a:ext uri="{FF2B5EF4-FFF2-40B4-BE49-F238E27FC236}">
                <a16:creationId xmlns:a16="http://schemas.microsoft.com/office/drawing/2014/main" id="{8297851A-51D1-CCDF-C9F3-87656DA06A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797948">
            <a:off x="690713" y="4411558"/>
            <a:ext cx="2012124" cy="1854536"/>
          </a:xfrm>
          <a:prstGeom prst="rect">
            <a:avLst/>
          </a:prstGeom>
        </p:spPr>
      </p:pic>
      <p:pic>
        <p:nvPicPr>
          <p:cNvPr id="10" name="Picture 9">
            <a:extLst>
              <a:ext uri="{FF2B5EF4-FFF2-40B4-BE49-F238E27FC236}">
                <a16:creationId xmlns:a16="http://schemas.microsoft.com/office/drawing/2014/main" id="{0473B346-BFD2-EE07-4E29-86F29816298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762941">
            <a:off x="1792185" y="2780951"/>
            <a:ext cx="2024495" cy="2024495"/>
          </a:xfrm>
          <a:prstGeom prst="rect">
            <a:avLst/>
          </a:prstGeom>
        </p:spPr>
      </p:pic>
    </p:spTree>
    <p:extLst>
      <p:ext uri="{BB962C8B-B14F-4D97-AF65-F5344CB8AC3E}">
        <p14:creationId xmlns:p14="http://schemas.microsoft.com/office/powerpoint/2010/main" val="906245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6ED0C-2C32-9956-3BAC-63038A06F504}"/>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3E7BE516-6252-F46E-911B-B02E2A5B2852}"/>
              </a:ext>
            </a:extLst>
          </p:cNvPr>
          <p:cNvPicPr>
            <a:picLocks noChangeAspect="1"/>
          </p:cNvPicPr>
          <p:nvPr/>
        </p:nvPicPr>
        <p:blipFill>
          <a:blip r:embed="rId2"/>
          <a:stretch>
            <a:fillRect/>
          </a:stretch>
        </p:blipFill>
        <p:spPr>
          <a:xfrm>
            <a:off x="0" y="0"/>
            <a:ext cx="12192000" cy="6858000"/>
          </a:xfrm>
          <a:prstGeom prst="rect">
            <a:avLst/>
          </a:prstGeom>
        </p:spPr>
      </p:pic>
      <p:pic>
        <p:nvPicPr>
          <p:cNvPr id="15" name="Picture 14">
            <a:extLst>
              <a:ext uri="{FF2B5EF4-FFF2-40B4-BE49-F238E27FC236}">
                <a16:creationId xmlns:a16="http://schemas.microsoft.com/office/drawing/2014/main" id="{C50CF2AA-3508-4F3F-8C44-6D2EF6EFCBEC}"/>
              </a:ext>
            </a:extLst>
          </p:cNvPr>
          <p:cNvPicPr>
            <a:picLocks noChangeAspect="1"/>
          </p:cNvPicPr>
          <p:nvPr/>
        </p:nvPicPr>
        <p:blipFill>
          <a:blip r:embed="rId3"/>
          <a:stretch>
            <a:fillRect/>
          </a:stretch>
        </p:blipFill>
        <p:spPr>
          <a:xfrm>
            <a:off x="98324" y="88490"/>
            <a:ext cx="11985522" cy="6685936"/>
          </a:xfrm>
          <a:prstGeom prst="rect">
            <a:avLst/>
          </a:prstGeom>
        </p:spPr>
      </p:pic>
      <p:pic>
        <p:nvPicPr>
          <p:cNvPr id="5" name="Picture 4">
            <a:extLst>
              <a:ext uri="{FF2B5EF4-FFF2-40B4-BE49-F238E27FC236}">
                <a16:creationId xmlns:a16="http://schemas.microsoft.com/office/drawing/2014/main" id="{9B832104-93FA-C636-F63C-82CAD787D5DA}"/>
              </a:ext>
            </a:extLst>
          </p:cNvPr>
          <p:cNvPicPr>
            <a:picLocks noChangeAspect="1"/>
          </p:cNvPicPr>
          <p:nvPr/>
        </p:nvPicPr>
        <p:blipFill>
          <a:blip r:embed="rId2">
            <a:alphaModFix amt="41000"/>
          </a:blip>
          <a:stretch>
            <a:fillRect/>
          </a:stretch>
        </p:blipFill>
        <p:spPr>
          <a:xfrm>
            <a:off x="6095999" y="598870"/>
            <a:ext cx="5656117" cy="5892505"/>
          </a:xfrm>
          <a:prstGeom prst="roundRect">
            <a:avLst>
              <a:gd name="adj" fmla="val 8594"/>
            </a:avLst>
          </a:prstGeom>
          <a:solidFill>
            <a:srgbClr val="FFFFFF">
              <a:shade val="85000"/>
              <a:alpha val="0"/>
            </a:srgbClr>
          </a:solidFill>
          <a:ln>
            <a:noFill/>
          </a:ln>
          <a:effectLst>
            <a:outerShdw blurRad="50800" dist="50800" dir="5400000" algn="ctr" rotWithShape="0">
              <a:srgbClr val="000000">
                <a:alpha val="74000"/>
              </a:srgbClr>
            </a:outerShdw>
            <a:reflection blurRad="12700" stA="38000" endPos="28000" dist="5000" dir="5400000" sy="-100000" algn="bl" rotWithShape="0"/>
          </a:effectLst>
        </p:spPr>
      </p:pic>
      <p:sp>
        <p:nvSpPr>
          <p:cNvPr id="4" name="TextBox 3">
            <a:extLst>
              <a:ext uri="{FF2B5EF4-FFF2-40B4-BE49-F238E27FC236}">
                <a16:creationId xmlns:a16="http://schemas.microsoft.com/office/drawing/2014/main" id="{F61D9288-FDC6-B870-53BD-C5CA6D098F48}"/>
              </a:ext>
            </a:extLst>
          </p:cNvPr>
          <p:cNvSpPr txBox="1"/>
          <p:nvPr/>
        </p:nvSpPr>
        <p:spPr>
          <a:xfrm>
            <a:off x="6217225" y="913632"/>
            <a:ext cx="5413663" cy="5693866"/>
          </a:xfrm>
          <a:prstGeom prst="rect">
            <a:avLst/>
          </a:prstGeom>
          <a:noFill/>
        </p:spPr>
        <p:txBody>
          <a:bodyPr wrap="square">
            <a:spAutoFit/>
          </a:bodyPr>
          <a:lstStyle/>
          <a:p>
            <a:pPr algn="l"/>
            <a:r>
              <a:rPr lang="en-US" sz="2000" b="0" i="0" dirty="0">
                <a:solidFill>
                  <a:schemeClr val="accent2">
                    <a:lumMod val="20000"/>
                    <a:lumOff val="80000"/>
                  </a:schemeClr>
                </a:solidFill>
                <a:effectLst/>
                <a:latin typeface="Book Antiqua" panose="02040602050305030304" pitchFamily="18" charset="0"/>
              </a:rPr>
              <a:t>5)Sales Tax:</a:t>
            </a:r>
          </a:p>
          <a:p>
            <a:pPr algn="l">
              <a:buFont typeface="Arial" panose="020B0604020202020204" pitchFamily="34" charset="0"/>
              <a:buChar char="•"/>
            </a:pPr>
            <a:r>
              <a:rPr lang="en-US" b="1" i="0" dirty="0">
                <a:solidFill>
                  <a:schemeClr val="accent2">
                    <a:lumMod val="40000"/>
                    <a:lumOff val="60000"/>
                  </a:schemeClr>
                </a:solidFill>
                <a:effectLst/>
              </a:rPr>
              <a:t>GST on essentials </a:t>
            </a:r>
            <a:r>
              <a:rPr lang="en-US" b="1" i="0" dirty="0">
                <a:solidFill>
                  <a:schemeClr val="bg1"/>
                </a:solidFill>
                <a:effectLst/>
              </a:rPr>
              <a:t>(household goods, agricultural products, restaurant services):</a:t>
            </a:r>
            <a:r>
              <a:rPr lang="en-US" b="0" i="0" dirty="0">
                <a:solidFill>
                  <a:schemeClr val="bg1"/>
                </a:solidFill>
                <a:effectLst/>
              </a:rPr>
              <a:t> 5%</a:t>
            </a:r>
          </a:p>
          <a:p>
            <a:pPr algn="l">
              <a:buFont typeface="Arial" panose="020B0604020202020204" pitchFamily="34" charset="0"/>
              <a:buChar char="•"/>
            </a:pPr>
            <a:r>
              <a:rPr lang="en-US" b="1" i="0" dirty="0">
                <a:solidFill>
                  <a:schemeClr val="accent2">
                    <a:lumMod val="40000"/>
                    <a:lumOff val="60000"/>
                  </a:schemeClr>
                </a:solidFill>
                <a:effectLst/>
              </a:rPr>
              <a:t>GST on goods like dairy products, textiles, footwear </a:t>
            </a:r>
            <a:r>
              <a:rPr lang="en-US" b="1" i="0" dirty="0">
                <a:solidFill>
                  <a:schemeClr val="bg1"/>
                </a:solidFill>
                <a:effectLst/>
              </a:rPr>
              <a:t>(under price limits):</a:t>
            </a:r>
            <a:r>
              <a:rPr lang="en-US" b="0" i="0" dirty="0">
                <a:solidFill>
                  <a:schemeClr val="bg1"/>
                </a:solidFill>
                <a:effectLst/>
              </a:rPr>
              <a:t> 12%</a:t>
            </a:r>
          </a:p>
          <a:p>
            <a:pPr algn="l">
              <a:buFont typeface="Arial" panose="020B0604020202020204" pitchFamily="34" charset="0"/>
              <a:buChar char="•"/>
            </a:pPr>
            <a:r>
              <a:rPr lang="en-US" b="1" i="0" dirty="0">
                <a:solidFill>
                  <a:schemeClr val="accent2">
                    <a:lumMod val="40000"/>
                    <a:lumOff val="60000"/>
                  </a:schemeClr>
                </a:solidFill>
                <a:effectLst/>
              </a:rPr>
              <a:t>GST on most goods and services </a:t>
            </a:r>
            <a:r>
              <a:rPr lang="en-US" b="1" i="0" dirty="0">
                <a:solidFill>
                  <a:schemeClr val="bg1"/>
                </a:solidFill>
                <a:effectLst/>
              </a:rPr>
              <a:t>(electronics, snacks, beverages):</a:t>
            </a:r>
            <a:r>
              <a:rPr lang="en-US" b="0" i="0" dirty="0">
                <a:solidFill>
                  <a:schemeClr val="bg1"/>
                </a:solidFill>
                <a:effectLst/>
              </a:rPr>
              <a:t> 18%</a:t>
            </a:r>
          </a:p>
          <a:p>
            <a:pPr algn="l">
              <a:buFont typeface="Arial" panose="020B0604020202020204" pitchFamily="34" charset="0"/>
              <a:buChar char="•"/>
            </a:pPr>
            <a:r>
              <a:rPr lang="en-US" b="1" i="0" dirty="0">
                <a:solidFill>
                  <a:schemeClr val="accent2">
                    <a:lumMod val="40000"/>
                    <a:lumOff val="60000"/>
                  </a:schemeClr>
                </a:solidFill>
                <a:effectLst/>
              </a:rPr>
              <a:t>GST on luxury items </a:t>
            </a:r>
            <a:r>
              <a:rPr lang="en-US" b="1" i="0" dirty="0">
                <a:solidFill>
                  <a:schemeClr val="bg1"/>
                </a:solidFill>
                <a:effectLst/>
              </a:rPr>
              <a:t>(air-conditioners, cars, certain    beverages):</a:t>
            </a:r>
            <a:r>
              <a:rPr lang="en-US" b="0" i="0" dirty="0">
                <a:solidFill>
                  <a:schemeClr val="bg1"/>
                </a:solidFill>
                <a:effectLst/>
              </a:rPr>
              <a:t> 28%</a:t>
            </a:r>
          </a:p>
          <a:p>
            <a:endParaRPr lang="en-US" dirty="0">
              <a:solidFill>
                <a:schemeClr val="bg1"/>
              </a:solidFill>
            </a:endParaRPr>
          </a:p>
          <a:p>
            <a:pPr algn="l"/>
            <a:r>
              <a:rPr lang="en-US" sz="2000" b="0" i="0" dirty="0">
                <a:solidFill>
                  <a:schemeClr val="accent2">
                    <a:lumMod val="20000"/>
                    <a:lumOff val="80000"/>
                  </a:schemeClr>
                </a:solidFill>
                <a:effectLst/>
                <a:latin typeface="Book Antiqua" panose="02040602050305030304" pitchFamily="18" charset="0"/>
              </a:rPr>
              <a:t>6)Income Tax:</a:t>
            </a:r>
          </a:p>
          <a:p>
            <a:pPr algn="l">
              <a:buFont typeface="Arial" panose="020B0604020202020204" pitchFamily="34" charset="0"/>
              <a:buChar char="•"/>
            </a:pPr>
            <a:r>
              <a:rPr lang="en-US" sz="1800" b="1" i="0" dirty="0">
                <a:solidFill>
                  <a:schemeClr val="bg1"/>
                </a:solidFill>
                <a:effectLst/>
              </a:rPr>
              <a:t>Income up to ₹3 lakh:</a:t>
            </a:r>
            <a:r>
              <a:rPr lang="en-US" sz="1800" b="0" i="0" dirty="0">
                <a:solidFill>
                  <a:schemeClr val="bg1"/>
                </a:solidFill>
                <a:effectLst/>
              </a:rPr>
              <a:t> No tax</a:t>
            </a:r>
          </a:p>
          <a:p>
            <a:pPr algn="l">
              <a:buFont typeface="Arial" panose="020B0604020202020204" pitchFamily="34" charset="0"/>
              <a:buChar char="•"/>
            </a:pPr>
            <a:r>
              <a:rPr lang="en-US" sz="1800" b="1" i="0" dirty="0">
                <a:solidFill>
                  <a:schemeClr val="bg1"/>
                </a:solidFill>
                <a:effectLst/>
              </a:rPr>
              <a:t>₹3 lakh to ₹6 lakh:</a:t>
            </a:r>
            <a:r>
              <a:rPr lang="en-US" sz="1800" b="0" i="0" dirty="0">
                <a:solidFill>
                  <a:schemeClr val="bg1"/>
                </a:solidFill>
                <a:effectLst/>
              </a:rPr>
              <a:t> 5%</a:t>
            </a:r>
          </a:p>
          <a:p>
            <a:pPr algn="l">
              <a:buFont typeface="Arial" panose="020B0604020202020204" pitchFamily="34" charset="0"/>
              <a:buChar char="•"/>
            </a:pPr>
            <a:r>
              <a:rPr lang="en-US" sz="1800" b="1" i="0" dirty="0">
                <a:solidFill>
                  <a:schemeClr val="bg1"/>
                </a:solidFill>
                <a:effectLst/>
              </a:rPr>
              <a:t>₹6 lakh to ₹9 lakh:</a:t>
            </a:r>
            <a:r>
              <a:rPr lang="en-US" sz="1800" b="0" i="0" dirty="0">
                <a:solidFill>
                  <a:schemeClr val="bg1"/>
                </a:solidFill>
                <a:effectLst/>
              </a:rPr>
              <a:t> 10%</a:t>
            </a:r>
          </a:p>
          <a:p>
            <a:pPr algn="l">
              <a:buFont typeface="Arial" panose="020B0604020202020204" pitchFamily="34" charset="0"/>
              <a:buChar char="•"/>
            </a:pPr>
            <a:r>
              <a:rPr lang="en-US" sz="1800" b="1" i="0" dirty="0">
                <a:solidFill>
                  <a:schemeClr val="bg1"/>
                </a:solidFill>
                <a:effectLst/>
              </a:rPr>
              <a:t>₹9 lakh to ₹12 lakh:</a:t>
            </a:r>
            <a:r>
              <a:rPr lang="en-US" sz="1800" b="0" i="0" dirty="0">
                <a:solidFill>
                  <a:schemeClr val="bg1"/>
                </a:solidFill>
                <a:effectLst/>
              </a:rPr>
              <a:t> 15%</a:t>
            </a:r>
          </a:p>
          <a:p>
            <a:pPr algn="l">
              <a:buFont typeface="Arial" panose="020B0604020202020204" pitchFamily="34" charset="0"/>
              <a:buChar char="•"/>
            </a:pPr>
            <a:r>
              <a:rPr lang="en-US" sz="1800" b="1" i="0" dirty="0">
                <a:solidFill>
                  <a:schemeClr val="bg1"/>
                </a:solidFill>
                <a:effectLst/>
              </a:rPr>
              <a:t>₹12 lakh to ₹15 lakh:</a:t>
            </a:r>
            <a:r>
              <a:rPr lang="en-US" sz="1800" b="0" i="0" dirty="0">
                <a:solidFill>
                  <a:schemeClr val="bg1"/>
                </a:solidFill>
                <a:effectLst/>
              </a:rPr>
              <a:t> 20%</a:t>
            </a:r>
          </a:p>
          <a:p>
            <a:pPr algn="l">
              <a:buFont typeface="Arial" panose="020B0604020202020204" pitchFamily="34" charset="0"/>
              <a:buChar char="•"/>
            </a:pPr>
            <a:r>
              <a:rPr lang="en-US" sz="1800" b="1" i="0" dirty="0">
                <a:solidFill>
                  <a:schemeClr val="bg1"/>
                </a:solidFill>
                <a:effectLst/>
              </a:rPr>
              <a:t>Above ₹15 lakh:</a:t>
            </a:r>
            <a:r>
              <a:rPr lang="en-US" sz="1800" b="0" i="0" dirty="0">
                <a:solidFill>
                  <a:schemeClr val="bg1"/>
                </a:solidFill>
                <a:effectLst/>
              </a:rPr>
              <a:t> 30%</a:t>
            </a:r>
          </a:p>
          <a:p>
            <a:pPr algn="l"/>
            <a:r>
              <a:rPr lang="en-US" sz="1800" b="0" i="0" dirty="0">
                <a:solidFill>
                  <a:schemeClr val="bg1"/>
                </a:solidFill>
                <a:effectLst/>
              </a:rPr>
              <a:t>Other taxes include taxes on tobacco, vehicles, and businesses.</a:t>
            </a:r>
          </a:p>
          <a:p>
            <a:endParaRPr lang="en-US" dirty="0">
              <a:solidFill>
                <a:schemeClr val="bg1"/>
              </a:solidFill>
            </a:endParaRPr>
          </a:p>
        </p:txBody>
      </p:sp>
      <p:pic>
        <p:nvPicPr>
          <p:cNvPr id="6" name="Picture 5">
            <a:extLst>
              <a:ext uri="{FF2B5EF4-FFF2-40B4-BE49-F238E27FC236}">
                <a16:creationId xmlns:a16="http://schemas.microsoft.com/office/drawing/2014/main" id="{11508E02-1A8A-AC9F-F766-BAF7F893AB64}"/>
              </a:ext>
            </a:extLst>
          </p:cNvPr>
          <p:cNvPicPr>
            <a:picLocks noChangeAspect="1"/>
          </p:cNvPicPr>
          <p:nvPr/>
        </p:nvPicPr>
        <p:blipFill>
          <a:blip r:embed="rId2">
            <a:alphaModFix amt="41000"/>
          </a:blip>
          <a:stretch>
            <a:fillRect/>
          </a:stretch>
        </p:blipFill>
        <p:spPr>
          <a:xfrm>
            <a:off x="-236196" y="226969"/>
            <a:ext cx="5656116" cy="1051113"/>
          </a:xfrm>
          <a:prstGeom prst="roundRect">
            <a:avLst>
              <a:gd name="adj" fmla="val 8594"/>
            </a:avLst>
          </a:prstGeom>
          <a:solidFill>
            <a:srgbClr val="FFFFFF">
              <a:shade val="85000"/>
              <a:alpha val="0"/>
            </a:srgbClr>
          </a:solidFill>
          <a:ln>
            <a:noFill/>
          </a:ln>
          <a:effectLst>
            <a:outerShdw blurRad="50800" dist="50800" dir="5400000" algn="ctr" rotWithShape="0">
              <a:srgbClr val="000000">
                <a:alpha val="74000"/>
              </a:srgbClr>
            </a:outerShdw>
            <a:reflection blurRad="12700" stA="38000" endPos="28000" dist="5000" dir="5400000" sy="-100000" algn="bl" rotWithShape="0"/>
          </a:effectLst>
        </p:spPr>
      </p:pic>
      <p:sp>
        <p:nvSpPr>
          <p:cNvPr id="8" name="TextBox 7">
            <a:extLst>
              <a:ext uri="{FF2B5EF4-FFF2-40B4-BE49-F238E27FC236}">
                <a16:creationId xmlns:a16="http://schemas.microsoft.com/office/drawing/2014/main" id="{EC55A809-3BFB-A905-DBFB-BD28801E1F90}"/>
              </a:ext>
            </a:extLst>
          </p:cNvPr>
          <p:cNvSpPr txBox="1"/>
          <p:nvPr/>
        </p:nvSpPr>
        <p:spPr>
          <a:xfrm>
            <a:off x="203688" y="429359"/>
            <a:ext cx="5216232" cy="646331"/>
          </a:xfrm>
          <a:prstGeom prst="rect">
            <a:avLst/>
          </a:prstGeom>
          <a:noFill/>
        </p:spPr>
        <p:txBody>
          <a:bodyPr wrap="square">
            <a:spAutoFit/>
          </a:bodyPr>
          <a:lstStyle/>
          <a:p>
            <a:r>
              <a:rPr lang="en-IN" sz="3600" dirty="0">
                <a:solidFill>
                  <a:schemeClr val="accent2">
                    <a:lumMod val="20000"/>
                    <a:lumOff val="80000"/>
                  </a:schemeClr>
                </a:solidFill>
                <a:latin typeface="Book Antiqua" panose="02040602050305030304" pitchFamily="18" charset="0"/>
              </a:rPr>
              <a:t>Revenue Models:</a:t>
            </a:r>
          </a:p>
        </p:txBody>
      </p:sp>
      <p:pic>
        <p:nvPicPr>
          <p:cNvPr id="7" name="Picture 6">
            <a:extLst>
              <a:ext uri="{FF2B5EF4-FFF2-40B4-BE49-F238E27FC236}">
                <a16:creationId xmlns:a16="http://schemas.microsoft.com/office/drawing/2014/main" id="{5BC6A2EF-7274-43B3-9DD5-312576EFED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273746">
            <a:off x="736825" y="1821281"/>
            <a:ext cx="1643394" cy="1643394"/>
          </a:xfrm>
          <a:prstGeom prst="rect">
            <a:avLst/>
          </a:prstGeom>
        </p:spPr>
      </p:pic>
      <p:pic>
        <p:nvPicPr>
          <p:cNvPr id="12" name="Picture 11">
            <a:extLst>
              <a:ext uri="{FF2B5EF4-FFF2-40B4-BE49-F238E27FC236}">
                <a16:creationId xmlns:a16="http://schemas.microsoft.com/office/drawing/2014/main" id="{CECA76CD-C8E3-56F5-0C5A-F230BAFEDC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4908" y="3630548"/>
            <a:ext cx="1971593" cy="1971593"/>
          </a:xfrm>
          <a:prstGeom prst="rect">
            <a:avLst/>
          </a:prstGeom>
        </p:spPr>
      </p:pic>
      <p:pic>
        <p:nvPicPr>
          <p:cNvPr id="14" name="Picture 13">
            <a:extLst>
              <a:ext uri="{FF2B5EF4-FFF2-40B4-BE49-F238E27FC236}">
                <a16:creationId xmlns:a16="http://schemas.microsoft.com/office/drawing/2014/main" id="{F1D8DDC9-7C1C-91E2-EA70-E5130C1BEC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21409" y="1833844"/>
            <a:ext cx="2132433" cy="1643394"/>
          </a:xfrm>
          <a:prstGeom prst="rect">
            <a:avLst/>
          </a:prstGeom>
        </p:spPr>
      </p:pic>
      <p:pic>
        <p:nvPicPr>
          <p:cNvPr id="18" name="Picture 17">
            <a:extLst>
              <a:ext uri="{FF2B5EF4-FFF2-40B4-BE49-F238E27FC236}">
                <a16:creationId xmlns:a16="http://schemas.microsoft.com/office/drawing/2014/main" id="{437BB1DB-508C-05C1-4E23-DD58D122D9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513288">
            <a:off x="690713" y="4411558"/>
            <a:ext cx="2012124" cy="1854536"/>
          </a:xfrm>
          <a:prstGeom prst="rect">
            <a:avLst/>
          </a:prstGeom>
        </p:spPr>
      </p:pic>
      <p:pic>
        <p:nvPicPr>
          <p:cNvPr id="10" name="Picture 9">
            <a:extLst>
              <a:ext uri="{FF2B5EF4-FFF2-40B4-BE49-F238E27FC236}">
                <a16:creationId xmlns:a16="http://schemas.microsoft.com/office/drawing/2014/main" id="{FFF03C3C-7345-B0E6-2C4B-44B032B577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54773">
            <a:off x="1792185" y="2780951"/>
            <a:ext cx="2024495" cy="2024495"/>
          </a:xfrm>
          <a:prstGeom prst="rect">
            <a:avLst/>
          </a:prstGeom>
        </p:spPr>
      </p:pic>
    </p:spTree>
    <p:extLst>
      <p:ext uri="{BB962C8B-B14F-4D97-AF65-F5344CB8AC3E}">
        <p14:creationId xmlns:p14="http://schemas.microsoft.com/office/powerpoint/2010/main" val="3072891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12BBBC-F02B-8AEF-2CD4-674E03C501E1}"/>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62C90734-2EFC-3B3E-BF3A-89BB9BD33BF2}"/>
              </a:ext>
            </a:extLst>
          </p:cNvPr>
          <p:cNvPicPr>
            <a:picLocks noChangeAspect="1"/>
          </p:cNvPicPr>
          <p:nvPr/>
        </p:nvPicPr>
        <p:blipFill>
          <a:blip r:embed="rId2"/>
          <a:stretch>
            <a:fillRect/>
          </a:stretch>
        </p:blipFill>
        <p:spPr>
          <a:xfrm>
            <a:off x="0" y="0"/>
            <a:ext cx="12192000" cy="6858000"/>
          </a:xfrm>
          <a:prstGeom prst="rect">
            <a:avLst/>
          </a:prstGeom>
        </p:spPr>
      </p:pic>
      <p:pic>
        <p:nvPicPr>
          <p:cNvPr id="15" name="Picture 14">
            <a:extLst>
              <a:ext uri="{FF2B5EF4-FFF2-40B4-BE49-F238E27FC236}">
                <a16:creationId xmlns:a16="http://schemas.microsoft.com/office/drawing/2014/main" id="{4ECAAD00-DADF-16B8-7326-F84AC25EA7BB}"/>
              </a:ext>
            </a:extLst>
          </p:cNvPr>
          <p:cNvPicPr>
            <a:picLocks noChangeAspect="1"/>
          </p:cNvPicPr>
          <p:nvPr/>
        </p:nvPicPr>
        <p:blipFill>
          <a:blip r:embed="rId3"/>
          <a:stretch>
            <a:fillRect/>
          </a:stretch>
        </p:blipFill>
        <p:spPr>
          <a:xfrm>
            <a:off x="98324" y="88490"/>
            <a:ext cx="11985522" cy="6685936"/>
          </a:xfrm>
          <a:prstGeom prst="rect">
            <a:avLst/>
          </a:prstGeom>
        </p:spPr>
      </p:pic>
      <p:pic>
        <p:nvPicPr>
          <p:cNvPr id="5" name="Picture 4">
            <a:extLst>
              <a:ext uri="{FF2B5EF4-FFF2-40B4-BE49-F238E27FC236}">
                <a16:creationId xmlns:a16="http://schemas.microsoft.com/office/drawing/2014/main" id="{A0F7788C-4307-00AF-BD9D-85F44EBC8375}"/>
              </a:ext>
            </a:extLst>
          </p:cNvPr>
          <p:cNvPicPr>
            <a:picLocks noChangeAspect="1"/>
          </p:cNvPicPr>
          <p:nvPr/>
        </p:nvPicPr>
        <p:blipFill>
          <a:blip r:embed="rId2">
            <a:alphaModFix amt="41000"/>
          </a:blip>
          <a:stretch>
            <a:fillRect/>
          </a:stretch>
        </p:blipFill>
        <p:spPr>
          <a:xfrm>
            <a:off x="6095999" y="598870"/>
            <a:ext cx="5656117" cy="5892505"/>
          </a:xfrm>
          <a:prstGeom prst="roundRect">
            <a:avLst>
              <a:gd name="adj" fmla="val 8594"/>
            </a:avLst>
          </a:prstGeom>
          <a:solidFill>
            <a:srgbClr val="FFFFFF">
              <a:shade val="85000"/>
              <a:alpha val="0"/>
            </a:srgbClr>
          </a:solidFill>
          <a:ln>
            <a:noFill/>
          </a:ln>
          <a:effectLst>
            <a:outerShdw blurRad="50800" dist="50800" dir="5400000" algn="ctr" rotWithShape="0">
              <a:srgbClr val="000000">
                <a:alpha val="74000"/>
              </a:srgbClr>
            </a:outerShdw>
            <a:reflection blurRad="12700" stA="38000" endPos="28000" dist="5000" dir="5400000" sy="-100000" algn="bl" rotWithShape="0"/>
          </a:effectLst>
        </p:spPr>
      </p:pic>
      <p:sp>
        <p:nvSpPr>
          <p:cNvPr id="4" name="TextBox 3">
            <a:extLst>
              <a:ext uri="{FF2B5EF4-FFF2-40B4-BE49-F238E27FC236}">
                <a16:creationId xmlns:a16="http://schemas.microsoft.com/office/drawing/2014/main" id="{642D24E5-14FA-B241-8E3C-3A0FE073F991}"/>
              </a:ext>
            </a:extLst>
          </p:cNvPr>
          <p:cNvSpPr txBox="1"/>
          <p:nvPr/>
        </p:nvSpPr>
        <p:spPr>
          <a:xfrm>
            <a:off x="6217225" y="913632"/>
            <a:ext cx="5413663" cy="4616648"/>
          </a:xfrm>
          <a:prstGeom prst="rect">
            <a:avLst/>
          </a:prstGeom>
          <a:noFill/>
        </p:spPr>
        <p:txBody>
          <a:bodyPr wrap="square">
            <a:spAutoFit/>
          </a:bodyPr>
          <a:lstStyle/>
          <a:p>
            <a:pPr algn="l"/>
            <a:r>
              <a:rPr lang="en-US" sz="2400" b="0" i="0" dirty="0">
                <a:solidFill>
                  <a:schemeClr val="accent2">
                    <a:lumMod val="20000"/>
                    <a:lumOff val="80000"/>
                  </a:schemeClr>
                </a:solidFill>
                <a:effectLst/>
                <a:latin typeface="Book Antiqua" panose="02040602050305030304" pitchFamily="18" charset="0"/>
              </a:rPr>
              <a:t>7)Fees and Charges:</a:t>
            </a:r>
          </a:p>
          <a:p>
            <a:pPr algn="l">
              <a:buFont typeface="Arial" panose="020B0604020202020204" pitchFamily="34" charset="0"/>
              <a:buChar char="•"/>
            </a:pPr>
            <a:r>
              <a:rPr lang="en-US" b="1" i="0" dirty="0">
                <a:solidFill>
                  <a:schemeClr val="accent2">
                    <a:lumMod val="40000"/>
                    <a:lumOff val="60000"/>
                  </a:schemeClr>
                </a:solidFill>
                <a:effectLst/>
              </a:rPr>
              <a:t>International Driving Permit:</a:t>
            </a:r>
            <a:r>
              <a:rPr lang="en-US" b="0" i="0" dirty="0">
                <a:solidFill>
                  <a:schemeClr val="accent2">
                    <a:lumMod val="40000"/>
                    <a:lumOff val="60000"/>
                  </a:schemeClr>
                </a:solidFill>
                <a:effectLst/>
              </a:rPr>
              <a:t> </a:t>
            </a:r>
            <a:r>
              <a:rPr lang="en-US" b="0" i="0" dirty="0">
                <a:solidFill>
                  <a:schemeClr val="bg1"/>
                </a:solidFill>
                <a:effectLst/>
              </a:rPr>
              <a:t>₹1,000</a:t>
            </a:r>
          </a:p>
          <a:p>
            <a:pPr algn="l">
              <a:buFont typeface="Arial" panose="020B0604020202020204" pitchFamily="34" charset="0"/>
              <a:buChar char="•"/>
            </a:pPr>
            <a:r>
              <a:rPr lang="en-US" b="1" i="0" dirty="0">
                <a:solidFill>
                  <a:schemeClr val="accent2">
                    <a:lumMod val="40000"/>
                    <a:lumOff val="60000"/>
                  </a:schemeClr>
                </a:solidFill>
                <a:effectLst/>
              </a:rPr>
              <a:t>Vehicle Registration Fees:</a:t>
            </a:r>
            <a:r>
              <a:rPr lang="en-US" b="0" i="0" dirty="0">
                <a:solidFill>
                  <a:schemeClr val="accent2">
                    <a:lumMod val="40000"/>
                    <a:lumOff val="60000"/>
                  </a:schemeClr>
                </a:solidFill>
                <a:effectLst/>
              </a:rPr>
              <a:t> </a:t>
            </a:r>
            <a:r>
              <a:rPr lang="en-US" b="0" i="0" dirty="0">
                <a:solidFill>
                  <a:schemeClr val="bg1"/>
                </a:solidFill>
                <a:effectLst/>
              </a:rPr>
              <a:t>₹200 for two-wheelers, ₹600 for cars</a:t>
            </a:r>
          </a:p>
          <a:p>
            <a:pPr algn="l">
              <a:buFont typeface="Arial" panose="020B0604020202020204" pitchFamily="34" charset="0"/>
              <a:buChar char="•"/>
            </a:pPr>
            <a:r>
              <a:rPr lang="en-US" b="1" i="0" dirty="0">
                <a:solidFill>
                  <a:schemeClr val="accent2">
                    <a:lumMod val="40000"/>
                    <a:lumOff val="60000"/>
                  </a:schemeClr>
                </a:solidFill>
                <a:effectLst/>
              </a:rPr>
              <a:t>Road Tax:</a:t>
            </a:r>
            <a:r>
              <a:rPr lang="en-US" b="0" i="0" dirty="0">
                <a:solidFill>
                  <a:schemeClr val="accent2">
                    <a:lumMod val="40000"/>
                    <a:lumOff val="60000"/>
                  </a:schemeClr>
                </a:solidFill>
                <a:effectLst/>
              </a:rPr>
              <a:t> </a:t>
            </a:r>
            <a:r>
              <a:rPr lang="en-US" b="0" i="0" dirty="0">
                <a:solidFill>
                  <a:schemeClr val="bg1"/>
                </a:solidFill>
                <a:effectLst/>
              </a:rPr>
              <a:t>8% to 22% of vehicle’s value</a:t>
            </a:r>
          </a:p>
          <a:p>
            <a:pPr algn="l">
              <a:buFont typeface="Arial" panose="020B0604020202020204" pitchFamily="34" charset="0"/>
              <a:buChar char="•"/>
            </a:pPr>
            <a:r>
              <a:rPr lang="en-US" b="1" i="0" dirty="0">
                <a:solidFill>
                  <a:schemeClr val="accent2">
                    <a:lumMod val="40000"/>
                    <a:lumOff val="60000"/>
                  </a:schemeClr>
                </a:solidFill>
                <a:effectLst/>
              </a:rPr>
              <a:t>Land and Property Registration Fees</a:t>
            </a:r>
          </a:p>
          <a:p>
            <a:pPr algn="l">
              <a:buFont typeface="Arial" panose="020B0604020202020204" pitchFamily="34" charset="0"/>
              <a:buChar char="•"/>
            </a:pPr>
            <a:endParaRPr lang="en-US" sz="2400" b="0" i="0" dirty="0">
              <a:solidFill>
                <a:schemeClr val="accent2">
                  <a:lumMod val="20000"/>
                  <a:lumOff val="80000"/>
                </a:schemeClr>
              </a:solidFill>
              <a:effectLst/>
              <a:latin typeface="Book Antiqua" panose="02040602050305030304" pitchFamily="18" charset="0"/>
            </a:endParaRPr>
          </a:p>
          <a:p>
            <a:pPr algn="l"/>
            <a:r>
              <a:rPr lang="en-US" sz="2400" b="0" i="0" dirty="0">
                <a:solidFill>
                  <a:schemeClr val="accent2">
                    <a:lumMod val="20000"/>
                    <a:lumOff val="80000"/>
                  </a:schemeClr>
                </a:solidFill>
                <a:effectLst/>
                <a:latin typeface="Book Antiqua" panose="02040602050305030304" pitchFamily="18" charset="0"/>
              </a:rPr>
              <a:t>8)Fines and Penalties:</a:t>
            </a:r>
          </a:p>
          <a:p>
            <a:pPr algn="l">
              <a:buFont typeface="Arial" panose="020B0604020202020204" pitchFamily="34" charset="0"/>
              <a:buChar char="•"/>
            </a:pPr>
            <a:r>
              <a:rPr lang="en-US" sz="1800" b="0" i="0" dirty="0">
                <a:solidFill>
                  <a:schemeClr val="bg1"/>
                </a:solidFill>
                <a:effectLst/>
              </a:rPr>
              <a:t>Revenue generated from violations of city laws and regulations.</a:t>
            </a:r>
          </a:p>
          <a:p>
            <a:pPr algn="l">
              <a:buFont typeface="Arial" panose="020B0604020202020204" pitchFamily="34" charset="0"/>
              <a:buChar char="•"/>
            </a:pPr>
            <a:endParaRPr lang="en-US" dirty="0">
              <a:solidFill>
                <a:schemeClr val="bg1"/>
              </a:solidFill>
            </a:endParaRPr>
          </a:p>
          <a:p>
            <a:pPr algn="l"/>
            <a:r>
              <a:rPr lang="en-US" sz="2400" b="0" i="0" dirty="0">
                <a:solidFill>
                  <a:schemeClr val="accent2">
                    <a:lumMod val="20000"/>
                    <a:lumOff val="80000"/>
                  </a:schemeClr>
                </a:solidFill>
                <a:effectLst/>
                <a:latin typeface="Book Antiqua" panose="02040602050305030304" pitchFamily="18" charset="0"/>
              </a:rPr>
              <a:t>9)Inflation:</a:t>
            </a:r>
          </a:p>
          <a:p>
            <a:pPr algn="l">
              <a:buFont typeface="Arial" panose="020B0604020202020204" pitchFamily="34" charset="0"/>
              <a:buChar char="•"/>
            </a:pPr>
            <a:r>
              <a:rPr lang="en-US" sz="1800" b="1" i="0" dirty="0">
                <a:solidFill>
                  <a:schemeClr val="accent2">
                    <a:lumMod val="40000"/>
                    <a:lumOff val="60000"/>
                  </a:schemeClr>
                </a:solidFill>
                <a:effectLst/>
              </a:rPr>
              <a:t>Average inflation rate in Delhi:</a:t>
            </a:r>
            <a:r>
              <a:rPr lang="en-US" sz="1800" b="0" i="0" dirty="0">
                <a:solidFill>
                  <a:schemeClr val="accent2">
                    <a:lumMod val="40000"/>
                    <a:lumOff val="60000"/>
                  </a:schemeClr>
                </a:solidFill>
                <a:effectLst/>
              </a:rPr>
              <a:t> </a:t>
            </a:r>
            <a:r>
              <a:rPr lang="en-US" sz="1800" b="0" i="0" dirty="0">
                <a:solidFill>
                  <a:schemeClr val="bg1"/>
                </a:solidFill>
                <a:effectLst/>
              </a:rPr>
              <a:t>5-6%. Revenue and expenses increase in line with inflation</a:t>
            </a:r>
            <a:r>
              <a:rPr lang="en-US" b="0" i="0" dirty="0">
                <a:solidFill>
                  <a:schemeClr val="bg1"/>
                </a:solidFill>
                <a:effectLst/>
              </a:rPr>
              <a:t>.</a:t>
            </a:r>
          </a:p>
          <a:p>
            <a:pPr algn="l"/>
            <a:endParaRPr lang="en-US" dirty="0">
              <a:solidFill>
                <a:schemeClr val="bg1"/>
              </a:solidFill>
            </a:endParaRPr>
          </a:p>
        </p:txBody>
      </p:sp>
      <p:pic>
        <p:nvPicPr>
          <p:cNvPr id="6" name="Picture 5">
            <a:extLst>
              <a:ext uri="{FF2B5EF4-FFF2-40B4-BE49-F238E27FC236}">
                <a16:creationId xmlns:a16="http://schemas.microsoft.com/office/drawing/2014/main" id="{B140C3F0-C802-CAB3-7C31-E0E3DA953F94}"/>
              </a:ext>
            </a:extLst>
          </p:cNvPr>
          <p:cNvPicPr>
            <a:picLocks noChangeAspect="1"/>
          </p:cNvPicPr>
          <p:nvPr/>
        </p:nvPicPr>
        <p:blipFill>
          <a:blip r:embed="rId2">
            <a:alphaModFix amt="41000"/>
          </a:blip>
          <a:stretch>
            <a:fillRect/>
          </a:stretch>
        </p:blipFill>
        <p:spPr>
          <a:xfrm>
            <a:off x="-236196" y="226969"/>
            <a:ext cx="5656116" cy="1051113"/>
          </a:xfrm>
          <a:prstGeom prst="roundRect">
            <a:avLst>
              <a:gd name="adj" fmla="val 8594"/>
            </a:avLst>
          </a:prstGeom>
          <a:solidFill>
            <a:srgbClr val="FFFFFF">
              <a:shade val="85000"/>
              <a:alpha val="0"/>
            </a:srgbClr>
          </a:solidFill>
          <a:ln>
            <a:noFill/>
          </a:ln>
          <a:effectLst>
            <a:outerShdw blurRad="50800" dist="50800" dir="5400000" algn="ctr" rotWithShape="0">
              <a:srgbClr val="000000">
                <a:alpha val="74000"/>
              </a:srgbClr>
            </a:outerShdw>
            <a:reflection blurRad="12700" stA="38000" endPos="28000" dist="5000" dir="5400000" sy="-100000" algn="bl" rotWithShape="0"/>
          </a:effectLst>
        </p:spPr>
      </p:pic>
      <p:sp>
        <p:nvSpPr>
          <p:cNvPr id="8" name="TextBox 7">
            <a:extLst>
              <a:ext uri="{FF2B5EF4-FFF2-40B4-BE49-F238E27FC236}">
                <a16:creationId xmlns:a16="http://schemas.microsoft.com/office/drawing/2014/main" id="{EC1F17B2-4C11-0264-2C6B-6D6793EDA531}"/>
              </a:ext>
            </a:extLst>
          </p:cNvPr>
          <p:cNvSpPr txBox="1"/>
          <p:nvPr/>
        </p:nvSpPr>
        <p:spPr>
          <a:xfrm>
            <a:off x="203688" y="429359"/>
            <a:ext cx="5216232" cy="646331"/>
          </a:xfrm>
          <a:prstGeom prst="rect">
            <a:avLst/>
          </a:prstGeom>
          <a:noFill/>
        </p:spPr>
        <p:txBody>
          <a:bodyPr wrap="square">
            <a:spAutoFit/>
          </a:bodyPr>
          <a:lstStyle/>
          <a:p>
            <a:r>
              <a:rPr lang="en-IN" sz="3600" dirty="0">
                <a:solidFill>
                  <a:schemeClr val="accent2">
                    <a:lumMod val="20000"/>
                    <a:lumOff val="80000"/>
                  </a:schemeClr>
                </a:solidFill>
                <a:latin typeface="Book Antiqua" panose="02040602050305030304" pitchFamily="18" charset="0"/>
              </a:rPr>
              <a:t>Revenue Models:</a:t>
            </a:r>
          </a:p>
        </p:txBody>
      </p:sp>
      <p:pic>
        <p:nvPicPr>
          <p:cNvPr id="7" name="Picture 6">
            <a:extLst>
              <a:ext uri="{FF2B5EF4-FFF2-40B4-BE49-F238E27FC236}">
                <a16:creationId xmlns:a16="http://schemas.microsoft.com/office/drawing/2014/main" id="{32CFCDD0-2271-54E0-23C5-ED6C917ACD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984575">
            <a:off x="736825" y="1821281"/>
            <a:ext cx="1643394" cy="1643394"/>
          </a:xfrm>
          <a:prstGeom prst="rect">
            <a:avLst/>
          </a:prstGeom>
        </p:spPr>
      </p:pic>
      <p:pic>
        <p:nvPicPr>
          <p:cNvPr id="12" name="Picture 11">
            <a:extLst>
              <a:ext uri="{FF2B5EF4-FFF2-40B4-BE49-F238E27FC236}">
                <a16:creationId xmlns:a16="http://schemas.microsoft.com/office/drawing/2014/main" id="{81F1DB13-93B1-52EF-270B-36450C9EBF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287471">
            <a:off x="3274908" y="3630548"/>
            <a:ext cx="1971593" cy="1971593"/>
          </a:xfrm>
          <a:prstGeom prst="rect">
            <a:avLst/>
          </a:prstGeom>
        </p:spPr>
      </p:pic>
      <p:pic>
        <p:nvPicPr>
          <p:cNvPr id="14" name="Picture 13">
            <a:extLst>
              <a:ext uri="{FF2B5EF4-FFF2-40B4-BE49-F238E27FC236}">
                <a16:creationId xmlns:a16="http://schemas.microsoft.com/office/drawing/2014/main" id="{2662F4A2-510E-282B-F92B-36E0335885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408559">
            <a:off x="3121409" y="1833844"/>
            <a:ext cx="2132433" cy="1643394"/>
          </a:xfrm>
          <a:prstGeom prst="rect">
            <a:avLst/>
          </a:prstGeom>
        </p:spPr>
      </p:pic>
      <p:pic>
        <p:nvPicPr>
          <p:cNvPr id="18" name="Picture 17">
            <a:extLst>
              <a:ext uri="{FF2B5EF4-FFF2-40B4-BE49-F238E27FC236}">
                <a16:creationId xmlns:a16="http://schemas.microsoft.com/office/drawing/2014/main" id="{CADC0B66-C38A-A6A9-0005-C182C302DB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797948">
            <a:off x="690713" y="4411558"/>
            <a:ext cx="2012124" cy="1854536"/>
          </a:xfrm>
          <a:prstGeom prst="rect">
            <a:avLst/>
          </a:prstGeom>
        </p:spPr>
      </p:pic>
      <p:pic>
        <p:nvPicPr>
          <p:cNvPr id="10" name="Picture 9">
            <a:extLst>
              <a:ext uri="{FF2B5EF4-FFF2-40B4-BE49-F238E27FC236}">
                <a16:creationId xmlns:a16="http://schemas.microsoft.com/office/drawing/2014/main" id="{A0D6B515-7D35-526F-2A91-E9854F8897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762941">
            <a:off x="1792185" y="2780951"/>
            <a:ext cx="2024495" cy="2024495"/>
          </a:xfrm>
          <a:prstGeom prst="rect">
            <a:avLst/>
          </a:prstGeom>
        </p:spPr>
      </p:pic>
    </p:spTree>
    <p:extLst>
      <p:ext uri="{BB962C8B-B14F-4D97-AF65-F5344CB8AC3E}">
        <p14:creationId xmlns:p14="http://schemas.microsoft.com/office/powerpoint/2010/main" val="38062912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490</TotalTime>
  <Words>970</Words>
  <Application>Microsoft Office PowerPoint</Application>
  <PresentationFormat>Widescreen</PresentationFormat>
  <Paragraphs>155</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Arial</vt:lpstr>
      <vt:lpstr>Bahnschrift SemiLight SemiConde</vt:lpstr>
      <vt:lpstr>BankGothic Lt BT</vt:lpstr>
      <vt:lpstr>Book Antiqua</vt:lpstr>
      <vt:lpstr>Calibri</vt:lpstr>
      <vt:lpstr>Calibri Light</vt:lpstr>
      <vt:lpstr>Gabriola</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Pratik Shetty</dc:creator>
  <cp:lastModifiedBy>Pratik Shetty</cp:lastModifiedBy>
  <cp:revision>4</cp:revision>
  <dcterms:created xsi:type="dcterms:W3CDTF">2024-11-30T12:40:40Z</dcterms:created>
  <dcterms:modified xsi:type="dcterms:W3CDTF">2024-12-07T07:35:02Z</dcterms:modified>
</cp:coreProperties>
</file>